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8" r:id="rId13"/>
    <p:sldId id="270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59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260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EE77-5F38-457B-96A8-67CE15DC456B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07768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11E10-B218-48E2-B7C9-DEE9015F2796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F345-9B85-45FE-A289-6E9AEA1DBE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77760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/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396944"/>
            <a:ext cx="7848872" cy="1274195"/>
          </a:xfrm>
        </p:spPr>
        <p:txBody>
          <a:bodyPr anchor="b"/>
          <a:lstStyle/>
          <a:p>
            <a:r>
              <a:rPr lang="es-ES" sz="2400" dirty="0" smtClean="0"/>
              <a:t>CAPÍTULO 4:</a:t>
            </a:r>
          </a:p>
          <a:p>
            <a:r>
              <a:rPr lang="es-ES" sz="2400" dirty="0" smtClean="0"/>
              <a:t>Programación con funciones, arrays y objetos definidos por el usuario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parseInt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onvierte </a:t>
            </a:r>
            <a:r>
              <a:rPr lang="es-ES_tradnl" dirty="0"/>
              <a:t>la cadena que pasamos como argumento en un valor numérico de tipo </a:t>
            </a:r>
            <a:r>
              <a:rPr lang="es-ES_tradnl" dirty="0" smtClean="0"/>
              <a:t>entero.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971600" y="3474873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input = prompt(“Introduce un valor: “);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inputParsed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err="1">
                <a:latin typeface="Courier New"/>
                <a:cs typeface="Courier New"/>
              </a:rPr>
              <a:t>parseInt</a:t>
            </a:r>
            <a:r>
              <a:rPr lang="en-US" dirty="0">
                <a:latin typeface="Courier New"/>
                <a:cs typeface="Courier New"/>
              </a:rPr>
              <a:t>(input);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alert(“</a:t>
            </a:r>
            <a:r>
              <a:rPr lang="en-US" dirty="0" err="1">
                <a:latin typeface="Courier New"/>
                <a:cs typeface="Courier New"/>
              </a:rPr>
              <a:t>parseInt</a:t>
            </a:r>
            <a:r>
              <a:rPr lang="en-US" dirty="0">
                <a:latin typeface="Courier New"/>
                <a:cs typeface="Courier New"/>
              </a:rPr>
              <a:t>(“+input+”): “+</a:t>
            </a:r>
            <a:r>
              <a:rPr lang="en-US" dirty="0" err="1">
                <a:latin typeface="Courier New"/>
                <a:cs typeface="Courier New"/>
              </a:rPr>
              <a:t>inputParsed</a:t>
            </a:r>
            <a:r>
              <a:rPr lang="en-US" dirty="0">
                <a:latin typeface="Courier New"/>
                <a:cs typeface="Courier New"/>
              </a:rPr>
              <a:t>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253640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parseFloat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onvierte </a:t>
            </a:r>
            <a:r>
              <a:rPr lang="es-ES_tradnl" dirty="0"/>
              <a:t>la cadena que pasamos como argumento en un valor numérico de tipo </a:t>
            </a:r>
            <a:r>
              <a:rPr lang="es-ES_tradnl" dirty="0" smtClean="0"/>
              <a:t>flotante.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971600" y="3474873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input = prompt(“Introduce un valor: “);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inputParsed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err="1">
                <a:latin typeface="Courier New"/>
                <a:cs typeface="Courier New"/>
              </a:rPr>
              <a:t>parseFloat</a:t>
            </a:r>
            <a:r>
              <a:rPr lang="en-US" dirty="0">
                <a:latin typeface="Courier New"/>
                <a:cs typeface="Courier New"/>
              </a:rPr>
              <a:t>(input);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alert(“</a:t>
            </a:r>
            <a:r>
              <a:rPr lang="en-US" dirty="0" err="1">
                <a:latin typeface="Courier New"/>
                <a:cs typeface="Courier New"/>
              </a:rPr>
              <a:t>parseFloat</a:t>
            </a:r>
            <a:r>
              <a:rPr lang="en-US" dirty="0">
                <a:latin typeface="Courier New"/>
                <a:cs typeface="Courier New"/>
              </a:rPr>
              <a:t>(“+input+”): “ + </a:t>
            </a:r>
            <a:r>
              <a:rPr lang="en-US" dirty="0" err="1">
                <a:latin typeface="Courier New"/>
                <a:cs typeface="Courier New"/>
              </a:rPr>
              <a:t>inputParsed</a:t>
            </a:r>
            <a:r>
              <a:rPr lang="en-US" dirty="0">
                <a:latin typeface="Courier New"/>
                <a:cs typeface="Courier New"/>
              </a:rPr>
              <a:t>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9426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posible crear funciones personalizadas diferentes a las funciones predefinidas por el </a:t>
            </a:r>
            <a:r>
              <a:rPr lang="es-ES" dirty="0" smtClean="0"/>
              <a:t>lenguaje.</a:t>
            </a:r>
            <a:endParaRPr lang="es-ES" dirty="0" smtClean="0"/>
          </a:p>
          <a:p>
            <a:r>
              <a:rPr lang="es-ES" dirty="0" smtClean="0"/>
              <a:t>Con estas funciones se pueden realizar las tareas que </a:t>
            </a:r>
            <a:r>
              <a:rPr lang="es-ES" dirty="0" smtClean="0"/>
              <a:t>queramos.</a:t>
            </a:r>
            <a:endParaRPr lang="es-ES" dirty="0" smtClean="0"/>
          </a:p>
          <a:p>
            <a:r>
              <a:rPr lang="es-ES" dirty="0" smtClean="0"/>
              <a:t>Una tarea se realiza mediante un grupo de instrucciones relacionadas a las cuales debemos dar un </a:t>
            </a:r>
            <a:r>
              <a:rPr lang="es-ES" dirty="0" smtClean="0"/>
              <a:t>nombre.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62317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Definición de </a:t>
            </a:r>
            <a:r>
              <a:rPr lang="es-ES" dirty="0" smtClean="0"/>
              <a:t>funciones:</a:t>
            </a:r>
            <a:endParaRPr lang="es-ES" dirty="0" smtClean="0"/>
          </a:p>
          <a:p>
            <a:pPr lvl="1"/>
            <a:r>
              <a:rPr lang="es-ES" dirty="0" smtClean="0"/>
              <a:t>El mejor lugar para definir las funciones es dentro de las etiquetas HTML </a:t>
            </a:r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 err="1" smtClean="0">
                <a:latin typeface="Courier New"/>
                <a:cs typeface="Courier New"/>
              </a:rPr>
              <a:t>body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dirty="0" smtClean="0"/>
              <a:t> y </a:t>
            </a:r>
            <a:r>
              <a:rPr lang="es-ES" dirty="0">
                <a:latin typeface="Courier New"/>
                <a:cs typeface="Courier New"/>
              </a:rPr>
              <a:t>&lt;/</a:t>
            </a:r>
            <a:r>
              <a:rPr lang="es-ES" dirty="0" err="1">
                <a:latin typeface="Courier New"/>
                <a:cs typeface="Courier New"/>
              </a:rPr>
              <a:t>body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El motivo es que el navegador carga siempre todo lo que se encuentra entre estas </a:t>
            </a:r>
            <a:r>
              <a:rPr lang="es-ES" dirty="0" smtClean="0"/>
              <a:t>etiquetas.</a:t>
            </a:r>
            <a:endParaRPr lang="es-ES" dirty="0" smtClean="0"/>
          </a:p>
          <a:p>
            <a:pPr lvl="1"/>
            <a:r>
              <a:rPr lang="es-ES" dirty="0" smtClean="0"/>
              <a:t>La definición de una función consta de cinco partes:</a:t>
            </a:r>
          </a:p>
          <a:p>
            <a:pPr lvl="2"/>
            <a:r>
              <a:rPr lang="es-ES" dirty="0" smtClean="0"/>
              <a:t>La palabra clave </a:t>
            </a:r>
            <a:r>
              <a:rPr lang="es-ES" dirty="0" err="1" smtClean="0">
                <a:latin typeface="Courier New"/>
                <a:cs typeface="Courier New"/>
              </a:rPr>
              <a:t>function</a:t>
            </a:r>
            <a:r>
              <a:rPr lang="es-ES" sz="2400" dirty="0" smtClean="0"/>
              <a:t>.</a:t>
            </a:r>
          </a:p>
          <a:p>
            <a:pPr lvl="2"/>
            <a:r>
              <a:rPr lang="es-ES" dirty="0" smtClean="0"/>
              <a:t>El nombre de la </a:t>
            </a:r>
            <a:r>
              <a:rPr lang="es-ES" dirty="0" smtClean="0"/>
              <a:t>función.</a:t>
            </a:r>
            <a:endParaRPr lang="es-ES" dirty="0" smtClean="0"/>
          </a:p>
          <a:p>
            <a:pPr lvl="2"/>
            <a:r>
              <a:rPr lang="es-ES" dirty="0" smtClean="0"/>
              <a:t>Los argumentos </a:t>
            </a:r>
            <a:r>
              <a:rPr lang="es-ES" dirty="0" smtClean="0"/>
              <a:t>utilizados.</a:t>
            </a:r>
            <a:endParaRPr lang="es-ES" dirty="0" smtClean="0"/>
          </a:p>
          <a:p>
            <a:pPr lvl="2"/>
            <a:r>
              <a:rPr lang="es-ES" dirty="0" smtClean="0"/>
              <a:t>El grupo de </a:t>
            </a:r>
            <a:r>
              <a:rPr lang="es-ES" dirty="0" smtClean="0"/>
              <a:t>instrucciones.</a:t>
            </a:r>
            <a:endParaRPr lang="es-ES" dirty="0" smtClean="0"/>
          </a:p>
          <a:p>
            <a:pPr lvl="2"/>
            <a:r>
              <a:rPr lang="es-ES" dirty="0" smtClean="0"/>
              <a:t>La palabra clave </a:t>
            </a:r>
            <a:r>
              <a:rPr lang="es-ES" dirty="0" err="1" smtClean="0">
                <a:latin typeface="Courier New"/>
                <a:cs typeface="Courier New"/>
              </a:rPr>
              <a:t>return</a:t>
            </a:r>
            <a:r>
              <a:rPr lang="es-ES" sz="2400" dirty="0" smtClean="0"/>
              <a:t>.</a:t>
            </a:r>
            <a:endParaRPr lang="es-ES" sz="24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24483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</a:t>
            </a:r>
            <a:r>
              <a:rPr lang="es-ES" dirty="0" smtClean="0"/>
              <a:t>– Sintaxis:</a:t>
            </a:r>
            <a:endParaRPr lang="es-ES" dirty="0" smtClean="0"/>
          </a:p>
          <a:p>
            <a:endParaRPr lang="es-ES" dirty="0" smtClean="0"/>
          </a:p>
          <a:p>
            <a:pPr marL="0" indent="0">
              <a:buNone/>
            </a:pPr>
            <a:r>
              <a:rPr lang="es-ES_tradnl" sz="2600" dirty="0" err="1">
                <a:latin typeface="Courier New"/>
                <a:cs typeface="Courier New"/>
              </a:rPr>
              <a:t>function</a:t>
            </a:r>
            <a:r>
              <a:rPr lang="es-ES_tradnl" sz="2600" dirty="0">
                <a:latin typeface="Courier New"/>
                <a:cs typeface="Courier New"/>
              </a:rPr>
              <a:t> </a:t>
            </a:r>
            <a:r>
              <a:rPr lang="es-ES_tradnl" sz="2600" dirty="0" err="1">
                <a:latin typeface="Courier New"/>
                <a:cs typeface="Courier New"/>
              </a:rPr>
              <a:t>nombre_función</a:t>
            </a:r>
            <a:r>
              <a:rPr lang="es-ES_tradnl" sz="2600" dirty="0">
                <a:latin typeface="Courier New"/>
                <a:cs typeface="Courier New"/>
              </a:rPr>
              <a:t> ([argumentos]){</a:t>
            </a:r>
          </a:p>
          <a:p>
            <a:pPr marL="0" indent="0">
              <a:buNone/>
            </a:pPr>
            <a:r>
              <a:rPr lang="es-ES_tradnl" sz="2600" dirty="0">
                <a:latin typeface="Courier New"/>
                <a:cs typeface="Courier New"/>
              </a:rPr>
              <a:t>  </a:t>
            </a:r>
            <a:r>
              <a:rPr lang="es-ES_tradnl" sz="2600" dirty="0" err="1">
                <a:latin typeface="Courier New"/>
                <a:cs typeface="Courier New"/>
              </a:rPr>
              <a:t>grupo_de_instrucciones</a:t>
            </a:r>
            <a:r>
              <a:rPr lang="es-ES_tradnl" sz="2600" dirty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s-ES_tradnl" sz="2600" dirty="0">
                <a:latin typeface="Courier New"/>
                <a:cs typeface="Courier New"/>
              </a:rPr>
              <a:t>  </a:t>
            </a:r>
            <a:r>
              <a:rPr lang="es-ES" sz="2600" dirty="0">
                <a:latin typeface="Courier New"/>
                <a:cs typeface="Courier New"/>
              </a:rPr>
              <a:t>[</a:t>
            </a:r>
            <a:r>
              <a:rPr lang="es-ES" sz="2600" dirty="0" err="1">
                <a:latin typeface="Courier New"/>
                <a:cs typeface="Courier New"/>
              </a:rPr>
              <a:t>return</a:t>
            </a:r>
            <a:r>
              <a:rPr lang="es-ES" sz="2600" dirty="0">
                <a:latin typeface="Courier New"/>
                <a:cs typeface="Courier New"/>
              </a:rPr>
              <a:t> valor;]</a:t>
            </a:r>
            <a:endParaRPr lang="es-ES_tradnl" sz="2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600" dirty="0">
                <a:latin typeface="Courier New"/>
                <a:cs typeface="Courier New"/>
              </a:rPr>
              <a:t>}</a:t>
            </a:r>
            <a:endParaRPr lang="es-ES_tradnl" sz="2600" dirty="0">
              <a:latin typeface="Courier New"/>
              <a:cs typeface="Courier New"/>
            </a:endParaRPr>
          </a:p>
          <a:p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047311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– </a:t>
            </a:r>
            <a:r>
              <a:rPr lang="es-ES" dirty="0" err="1" smtClean="0">
                <a:latin typeface="Courier New"/>
                <a:cs typeface="Courier New"/>
              </a:rPr>
              <a:t>Function</a:t>
            </a:r>
            <a:r>
              <a:rPr lang="es-ES" dirty="0" smtClean="0"/>
              <a:t>:</a:t>
            </a:r>
          </a:p>
          <a:p>
            <a:pPr lvl="1"/>
            <a:r>
              <a:rPr lang="es-ES" dirty="0" smtClean="0"/>
              <a:t>Es la palabra clave que se debe utilizar antes de definir cualquier </a:t>
            </a:r>
            <a:r>
              <a:rPr lang="es-ES" dirty="0" smtClean="0"/>
              <a:t>función.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12269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– </a:t>
            </a:r>
            <a:r>
              <a:rPr lang="es-ES" dirty="0" smtClean="0"/>
              <a:t>Nombre:</a:t>
            </a:r>
            <a:endParaRPr lang="es-ES" dirty="0" smtClean="0">
              <a:latin typeface="Courier New"/>
              <a:cs typeface="Courier New"/>
            </a:endParaRPr>
          </a:p>
          <a:p>
            <a:pPr lvl="1"/>
            <a:r>
              <a:rPr lang="es-ES" dirty="0"/>
              <a:t>El nombre de la función se sitúa al inicio de la definición y antes del paréntesis que contiene los posibles </a:t>
            </a:r>
            <a:r>
              <a:rPr lang="es-ES" dirty="0" smtClean="0"/>
              <a:t>argumentos</a:t>
            </a:r>
            <a:r>
              <a:rPr lang="es-ES_tradnl" dirty="0" smtClean="0"/>
              <a:t>.</a:t>
            </a:r>
            <a:endParaRPr lang="es-ES_tradnl" dirty="0" smtClean="0"/>
          </a:p>
          <a:p>
            <a:pPr lvl="2"/>
            <a:r>
              <a:rPr lang="es-ES" dirty="0"/>
              <a:t>Deben usarse sólo letras, números o el carácter de </a:t>
            </a:r>
            <a:r>
              <a:rPr lang="es-ES" dirty="0" smtClean="0"/>
              <a:t>subrayado.</a:t>
            </a:r>
            <a:endParaRPr lang="es-ES_tradnl" dirty="0"/>
          </a:p>
          <a:p>
            <a:pPr lvl="2"/>
            <a:r>
              <a:rPr lang="es-ES" dirty="0"/>
              <a:t>Debe ser único en el código JavaScript de la página </a:t>
            </a:r>
            <a:r>
              <a:rPr lang="es-ES" dirty="0" smtClean="0"/>
              <a:t>web.</a:t>
            </a:r>
            <a:endParaRPr lang="es-ES" dirty="0" smtClean="0"/>
          </a:p>
          <a:p>
            <a:pPr lvl="2"/>
            <a:r>
              <a:rPr lang="es-ES" dirty="0" smtClean="0"/>
              <a:t>No </a:t>
            </a:r>
            <a:r>
              <a:rPr lang="es-ES" dirty="0"/>
              <a:t>pueden empezar por un </a:t>
            </a:r>
            <a:r>
              <a:rPr lang="es-ES" dirty="0" smtClean="0"/>
              <a:t>número.</a:t>
            </a:r>
            <a:endParaRPr lang="es-ES_tradnl" dirty="0"/>
          </a:p>
          <a:p>
            <a:pPr lvl="2"/>
            <a:r>
              <a:rPr lang="es-ES" dirty="0"/>
              <a:t>No puede ser una de las palabras clave del </a:t>
            </a:r>
            <a:r>
              <a:rPr lang="es-ES" dirty="0" smtClean="0"/>
              <a:t>lenguaje.</a:t>
            </a:r>
            <a:endParaRPr lang="es-ES_tradnl" dirty="0"/>
          </a:p>
          <a:p>
            <a:pPr lvl="2"/>
            <a:r>
              <a:rPr lang="es-ES" dirty="0"/>
              <a:t>No puede ser una de las palabras reservadas del </a:t>
            </a:r>
            <a:r>
              <a:rPr lang="es-ES" dirty="0" smtClean="0"/>
              <a:t>lenguaje.</a:t>
            </a:r>
            <a:r>
              <a:rPr lang="es-ES_tradnl" dirty="0" smtClean="0"/>
              <a:t> 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14957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– </a:t>
            </a:r>
            <a:r>
              <a:rPr lang="es-ES" dirty="0" smtClean="0"/>
              <a:t>Argumento:</a:t>
            </a:r>
            <a:endParaRPr lang="es-ES" dirty="0" smtClean="0">
              <a:latin typeface="Courier New"/>
              <a:cs typeface="Courier New"/>
            </a:endParaRPr>
          </a:p>
          <a:p>
            <a:pPr lvl="1"/>
            <a:r>
              <a:rPr lang="es-ES_tradnl" dirty="0" smtClean="0"/>
              <a:t>Los argumentos se definen dentro del paréntesis situado después del nombre de la </a:t>
            </a:r>
            <a:r>
              <a:rPr lang="es-ES_tradnl" dirty="0" smtClean="0"/>
              <a:t>función.</a:t>
            </a:r>
            <a:endParaRPr lang="es-ES_tradnl" dirty="0" smtClean="0"/>
          </a:p>
          <a:p>
            <a:pPr lvl="1"/>
            <a:r>
              <a:rPr lang="es-ES_tradnl" dirty="0" smtClean="0"/>
              <a:t>No todas las funciones requieren argumentos, con lo cual el paréntesis se deja </a:t>
            </a:r>
            <a:r>
              <a:rPr lang="es-ES_tradnl" dirty="0" smtClean="0"/>
              <a:t>vacío.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13912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– </a:t>
            </a:r>
            <a:r>
              <a:rPr lang="es-ES_tradnl" dirty="0" smtClean="0"/>
              <a:t>Grupo de </a:t>
            </a:r>
            <a:r>
              <a:rPr lang="es-ES_tradnl" dirty="0" smtClean="0"/>
              <a:t>instrucciones:</a:t>
            </a:r>
            <a:endParaRPr lang="es-ES" dirty="0" smtClean="0">
              <a:latin typeface="Courier New"/>
              <a:cs typeface="Courier New"/>
            </a:endParaRPr>
          </a:p>
          <a:p>
            <a:pPr lvl="1"/>
            <a:r>
              <a:rPr lang="es-ES" dirty="0"/>
              <a:t>El grupo de instrucciones es el bloque de código JavaScript que se ejecuta cuando invocamos a la función desde otra parte de la </a:t>
            </a:r>
            <a:r>
              <a:rPr lang="es-ES" dirty="0" smtClean="0"/>
              <a:t>aplicación.</a:t>
            </a:r>
            <a:endParaRPr lang="es-ES" dirty="0" smtClean="0"/>
          </a:p>
          <a:p>
            <a:pPr lvl="1"/>
            <a:r>
              <a:rPr lang="es-ES" dirty="0" smtClean="0"/>
              <a:t>Las </a:t>
            </a:r>
            <a:r>
              <a:rPr lang="es-ES" dirty="0"/>
              <a:t>llaves (</a:t>
            </a:r>
            <a:r>
              <a:rPr lang="es-ES" dirty="0">
                <a:latin typeface="Courier New"/>
                <a:cs typeface="Courier New"/>
              </a:rPr>
              <a:t>{}</a:t>
            </a:r>
            <a:r>
              <a:rPr lang="es-ES" dirty="0"/>
              <a:t>) delimitan el inicio y el fin de las </a:t>
            </a:r>
            <a:r>
              <a:rPr lang="es-ES" dirty="0" smtClean="0"/>
              <a:t>instrucciones.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17211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Definición de funciones – </a:t>
            </a:r>
            <a:r>
              <a:rPr lang="es-ES_tradnl" dirty="0" err="1" smtClean="0">
                <a:latin typeface="Courier New"/>
                <a:cs typeface="Courier New"/>
              </a:rPr>
              <a:t>Return</a:t>
            </a:r>
            <a:r>
              <a:rPr lang="es-ES_tradnl" sz="2400" dirty="0" smtClean="0"/>
              <a:t>:</a:t>
            </a:r>
            <a:endParaRPr lang="es-ES" sz="2400" dirty="0" smtClean="0"/>
          </a:p>
          <a:p>
            <a:pPr lvl="1"/>
            <a:r>
              <a:rPr lang="es-ES" dirty="0"/>
              <a:t>La palabra clave </a:t>
            </a:r>
            <a:r>
              <a:rPr lang="es-ES" dirty="0" err="1">
                <a:latin typeface="Courier New"/>
                <a:cs typeface="Courier New"/>
              </a:rPr>
              <a:t>return</a:t>
            </a:r>
            <a:r>
              <a:rPr lang="es-ES" dirty="0">
                <a:latin typeface="Courier New"/>
                <a:cs typeface="Courier New"/>
              </a:rPr>
              <a:t> </a:t>
            </a:r>
            <a:r>
              <a:rPr lang="es-ES" dirty="0"/>
              <a:t>es opcional en la definición de una </a:t>
            </a:r>
            <a:r>
              <a:rPr lang="es-ES" dirty="0" smtClean="0"/>
              <a:t>función.</a:t>
            </a:r>
            <a:r>
              <a:rPr lang="es-ES_tradnl" dirty="0" smtClean="0"/>
              <a:t> </a:t>
            </a:r>
            <a:endParaRPr lang="es-ES" dirty="0" smtClean="0"/>
          </a:p>
          <a:p>
            <a:pPr lvl="1"/>
            <a:r>
              <a:rPr lang="es-ES" dirty="0" smtClean="0"/>
              <a:t>Indica </a:t>
            </a:r>
            <a:r>
              <a:rPr lang="es-ES" dirty="0"/>
              <a:t>al navegador que devuelva un valor a la sentencia que haya invocado a la </a:t>
            </a:r>
            <a:r>
              <a:rPr lang="es-ES" dirty="0" smtClean="0"/>
              <a:t>función.</a:t>
            </a:r>
            <a:r>
              <a:rPr lang="es-ES_tradnl" dirty="0" smtClean="0"/>
              <a:t> </a:t>
            </a:r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1000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JavaScript cuenta con una serie de funciones integradas en el </a:t>
            </a:r>
            <a:r>
              <a:rPr lang="es-ES" dirty="0" smtClean="0"/>
              <a:t>lenguaje.</a:t>
            </a:r>
            <a:endParaRPr lang="es-ES" dirty="0" smtClean="0"/>
          </a:p>
          <a:p>
            <a:r>
              <a:rPr lang="es-ES" dirty="0" smtClean="0"/>
              <a:t>Dichas funciones se pueden utilizar sin conocer todas las instrucciones que </a:t>
            </a:r>
            <a:r>
              <a:rPr lang="es-ES" dirty="0" smtClean="0"/>
              <a:t>ejecuta.</a:t>
            </a:r>
            <a:endParaRPr lang="es-ES" dirty="0" smtClean="0"/>
          </a:p>
          <a:p>
            <a:r>
              <a:rPr lang="es-ES" dirty="0" smtClean="0"/>
              <a:t>Simplemente se debe conocer el nombre de la función y el resultado que se obtiene al </a:t>
            </a:r>
            <a:r>
              <a:rPr lang="es-ES" dirty="0" smtClean="0"/>
              <a:t>utilizarla.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46240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Ejemplo </a:t>
            </a:r>
            <a:r>
              <a:rPr lang="es-ES" dirty="0" smtClean="0"/>
              <a:t>–</a:t>
            </a:r>
            <a:r>
              <a:rPr lang="es-ES_tradnl" dirty="0" smtClean="0"/>
              <a:t> Función que calcula el importe de un producto después de haberle aplicado el </a:t>
            </a:r>
            <a:r>
              <a:rPr lang="es-ES_tradnl" dirty="0" smtClean="0"/>
              <a:t>IVA:</a:t>
            </a:r>
            <a:endParaRPr lang="es-ES_tradnl" dirty="0" smtClean="0"/>
          </a:p>
          <a:p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_tradnl" sz="2200" dirty="0" err="1">
                <a:latin typeface="Courier New"/>
                <a:cs typeface="Courier New"/>
              </a:rPr>
              <a:t>function</a:t>
            </a: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err="1">
                <a:latin typeface="Courier New"/>
                <a:cs typeface="Courier New"/>
              </a:rPr>
              <a:t>aplicar_IVA</a:t>
            </a:r>
            <a:r>
              <a:rPr lang="es-ES_tradnl" sz="2200" dirty="0">
                <a:latin typeface="Courier New"/>
                <a:cs typeface="Courier New"/>
              </a:rPr>
              <a:t>(</a:t>
            </a:r>
            <a:r>
              <a:rPr lang="es-ES_tradnl" sz="2200" dirty="0" err="1" smtClean="0">
                <a:latin typeface="Courier New"/>
                <a:cs typeface="Courier New"/>
              </a:rPr>
              <a:t>valorProducto</a:t>
            </a:r>
            <a:r>
              <a:rPr lang="es-ES_tradnl" sz="2200" dirty="0" smtClean="0">
                <a:latin typeface="Courier New"/>
                <a:cs typeface="Courier New"/>
              </a:rPr>
              <a:t>, IVA)</a:t>
            </a:r>
            <a:r>
              <a:rPr lang="es-ES_tradnl" sz="2200" dirty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s-ES_tradnl" sz="2200" dirty="0">
                <a:latin typeface="Courier New"/>
                <a:cs typeface="Courier New"/>
              </a:rPr>
              <a:t>  </a:t>
            </a:r>
            <a:r>
              <a:rPr lang="es-ES_tradnl" sz="2200" dirty="0" err="1">
                <a:latin typeface="Courier New"/>
                <a:cs typeface="Courier New"/>
              </a:rPr>
              <a:t>var</a:t>
            </a: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err="1">
                <a:latin typeface="Courier New"/>
                <a:cs typeface="Courier New"/>
              </a:rPr>
              <a:t>productoConIVA</a:t>
            </a:r>
            <a:r>
              <a:rPr lang="es-ES_tradnl" sz="2200" dirty="0">
                <a:latin typeface="Courier New"/>
                <a:cs typeface="Courier New"/>
              </a:rPr>
              <a:t> = </a:t>
            </a:r>
            <a:r>
              <a:rPr lang="es-ES_tradnl" sz="2200" dirty="0" err="1">
                <a:latin typeface="Courier New"/>
                <a:cs typeface="Courier New"/>
              </a:rPr>
              <a:t>valorProducto</a:t>
            </a:r>
            <a:r>
              <a:rPr lang="es-ES_tradnl" sz="2200" dirty="0">
                <a:latin typeface="Courier New"/>
                <a:cs typeface="Courier New"/>
              </a:rPr>
              <a:t> * </a:t>
            </a:r>
            <a:r>
              <a:rPr lang="es-ES_tradnl" sz="2200" dirty="0" smtClean="0">
                <a:latin typeface="Courier New"/>
                <a:cs typeface="Courier New"/>
              </a:rPr>
              <a:t>IVA; </a:t>
            </a:r>
          </a:p>
          <a:p>
            <a:pPr marL="0" indent="0">
              <a:buNone/>
            </a:pPr>
            <a:r>
              <a:rPr lang="es-ES_tradnl" sz="2200" dirty="0" smtClean="0">
                <a:latin typeface="Courier New"/>
                <a:cs typeface="Courier New"/>
              </a:rPr>
              <a:t>  </a:t>
            </a:r>
            <a:r>
              <a:rPr lang="es-ES_tradnl" sz="2200" dirty="0" err="1" smtClean="0">
                <a:latin typeface="Courier New"/>
                <a:cs typeface="Courier New"/>
              </a:rPr>
              <a:t>alert</a:t>
            </a:r>
            <a:r>
              <a:rPr lang="es-ES_tradnl" sz="2200" dirty="0">
                <a:latin typeface="Courier New"/>
                <a:cs typeface="Courier New"/>
              </a:rPr>
              <a:t>(“El precio del </a:t>
            </a:r>
            <a:r>
              <a:rPr lang="es-ES_tradnl" sz="2200" dirty="0" smtClean="0">
                <a:latin typeface="Courier New"/>
                <a:cs typeface="Courier New"/>
              </a:rPr>
              <a:t>producto, </a:t>
            </a:r>
            <a:r>
              <a:rPr lang="es-ES_tradnl" sz="2200" dirty="0" err="1" smtClean="0">
                <a:latin typeface="Courier New"/>
                <a:cs typeface="Courier New"/>
              </a:rPr>
              <a:t>apicando</a:t>
            </a:r>
            <a:r>
              <a:rPr lang="es-ES_tradnl" sz="2200" dirty="0" smtClean="0">
                <a:latin typeface="Courier New"/>
                <a:cs typeface="Courier New"/>
              </a:rPr>
              <a:t> el IVA </a:t>
            </a:r>
          </a:p>
          <a:p>
            <a:pPr marL="0" indent="0">
              <a:buNone/>
            </a:pP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smtClean="0">
                <a:latin typeface="Courier New"/>
                <a:cs typeface="Courier New"/>
              </a:rPr>
              <a:t> del  “ + IVA + “ </a:t>
            </a:r>
            <a:r>
              <a:rPr lang="es-ES_tradnl" sz="2200" dirty="0">
                <a:latin typeface="Courier New"/>
                <a:cs typeface="Courier New"/>
              </a:rPr>
              <a:t>es: “ </a:t>
            </a:r>
            <a:r>
              <a:rPr lang="es-ES_tradnl" sz="2200" dirty="0" smtClean="0">
                <a:latin typeface="Courier New"/>
                <a:cs typeface="Courier New"/>
              </a:rPr>
              <a:t>+ </a:t>
            </a:r>
            <a:r>
              <a:rPr lang="es-ES_tradnl" sz="2200" dirty="0" err="1">
                <a:latin typeface="Courier New"/>
                <a:cs typeface="Courier New"/>
              </a:rPr>
              <a:t>productoConIVA</a:t>
            </a:r>
            <a:r>
              <a:rPr lang="es-ES_tradnl" sz="2200" dirty="0"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es-ES_tradnl" sz="2200" dirty="0">
                <a:latin typeface="Courier New"/>
                <a:cs typeface="Courier New"/>
              </a:rPr>
              <a:t>} </a:t>
            </a:r>
          </a:p>
          <a:p>
            <a:endParaRPr lang="es-ES" dirty="0" smtClean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05325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Invocación de </a:t>
            </a:r>
            <a:r>
              <a:rPr lang="es-ES_tradnl" dirty="0" smtClean="0"/>
              <a:t>funciones:</a:t>
            </a:r>
            <a:endParaRPr lang="es-ES_tradnl" dirty="0" smtClean="0"/>
          </a:p>
          <a:p>
            <a:pPr lvl="1"/>
            <a:r>
              <a:rPr lang="es-ES_tradnl" dirty="0" smtClean="0"/>
              <a:t>Una vez definida la función es necesaria llamarla para que el navegador ejecute el grupo de </a:t>
            </a:r>
            <a:r>
              <a:rPr lang="es-ES_tradnl" dirty="0" smtClean="0"/>
              <a:t>instrucciones.</a:t>
            </a:r>
            <a:endParaRPr lang="es-ES_tradnl" dirty="0" smtClean="0"/>
          </a:p>
          <a:p>
            <a:pPr lvl="1"/>
            <a:r>
              <a:rPr lang="es-ES_tradnl" dirty="0" smtClean="0"/>
              <a:t>Se invoca usando su nombre seguido del </a:t>
            </a:r>
            <a:r>
              <a:rPr lang="es-ES_tradnl" dirty="0" smtClean="0"/>
              <a:t>paréntesis.</a:t>
            </a:r>
            <a:endParaRPr lang="es-ES_tradnl" dirty="0" smtClean="0"/>
          </a:p>
          <a:p>
            <a:pPr lvl="1"/>
            <a:r>
              <a:rPr lang="es-ES_tradnl" dirty="0" smtClean="0"/>
              <a:t>Si tiene argumentos, se deben especificar en el mismo orden en el que se han definido en la </a:t>
            </a:r>
            <a:r>
              <a:rPr lang="es-ES_tradnl" dirty="0" smtClean="0"/>
              <a:t>función.</a:t>
            </a:r>
            <a:endParaRPr lang="es-ES_tradnl" dirty="0" smtClean="0"/>
          </a:p>
          <a:p>
            <a:endParaRPr lang="es-ES_tradnl" dirty="0">
              <a:latin typeface="Courier New"/>
              <a:cs typeface="Courier New"/>
            </a:endParaRPr>
          </a:p>
          <a:p>
            <a:endParaRPr lang="es-ES" dirty="0" smtClean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0926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22</a:t>
            </a:fld>
            <a:endParaRPr lang="es-ES" dirty="0"/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" dirty="0" smtClean="0"/>
              <a:t>Ejemplo: </a:t>
            </a:r>
            <a:r>
              <a:rPr lang="es-ES" dirty="0" err="1">
                <a:latin typeface="Courier New"/>
                <a:cs typeface="Courier New"/>
              </a:rPr>
              <a:t>aplicar_IVA</a:t>
            </a:r>
            <a:r>
              <a:rPr lang="es-ES" dirty="0">
                <a:latin typeface="Courier New"/>
                <a:cs typeface="Courier New"/>
              </a:rPr>
              <a:t>(300, </a:t>
            </a:r>
            <a:r>
              <a:rPr lang="es-ES" dirty="0" smtClean="0">
                <a:latin typeface="Courier New"/>
                <a:cs typeface="Courier New"/>
              </a:rPr>
              <a:t>1.18)</a:t>
            </a:r>
            <a:r>
              <a:rPr lang="es-ES" dirty="0" smtClean="0"/>
              <a:t>.</a:t>
            </a:r>
            <a:r>
              <a:rPr lang="es-ES_tradnl" dirty="0" smtClean="0">
                <a:latin typeface="Courier New"/>
                <a:cs typeface="Courier New"/>
              </a:rPr>
              <a:t> </a:t>
            </a:r>
            <a:endParaRPr lang="es-ES" dirty="0">
              <a:latin typeface="Courier New"/>
              <a:cs typeface="Courier New"/>
            </a:endParaRPr>
          </a:p>
        </p:txBody>
      </p:sp>
      <p:pic>
        <p:nvPicPr>
          <p:cNvPr id="10" name="Imagen 9" descr="4.3-EjemploFunció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204864"/>
            <a:ext cx="5112568" cy="3417384"/>
          </a:xfrm>
          <a:prstGeom prst="rect">
            <a:avLst/>
          </a:prstGeom>
        </p:spPr>
      </p:pic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02426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23</a:t>
            </a:fld>
            <a:endParaRPr lang="es-ES" dirty="0"/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_tradnl" dirty="0" smtClean="0"/>
              <a:t>Invocar una función desde </a:t>
            </a:r>
            <a:r>
              <a:rPr lang="es-ES_tradnl" dirty="0" err="1" smtClean="0"/>
              <a:t>JavaScript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5536" y="2420888"/>
            <a:ext cx="8352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&lt;html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>
                <a:latin typeface="Courier New"/>
                <a:cs typeface="Courier New"/>
              </a:rPr>
              <a:t>head&gt;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&lt;title&gt;</a:t>
            </a:r>
            <a:r>
              <a:rPr lang="en-US" dirty="0" err="1">
                <a:latin typeface="Courier New"/>
                <a:cs typeface="Courier New"/>
              </a:rPr>
              <a:t>Invocar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función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desde</a:t>
            </a:r>
            <a:r>
              <a:rPr lang="en-US" dirty="0">
                <a:latin typeface="Courier New"/>
                <a:cs typeface="Courier New"/>
              </a:rPr>
              <a:t> JavaScript&lt;/title&gt;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</a:t>
            </a:r>
            <a:r>
              <a:rPr lang="es-ES_tradnl" dirty="0" err="1">
                <a:latin typeface="Courier New"/>
                <a:cs typeface="Courier New"/>
              </a:rPr>
              <a:t>function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mi_funcion</a:t>
            </a:r>
            <a:r>
              <a:rPr lang="es-ES_tradnl" dirty="0">
                <a:latin typeface="Courier New"/>
                <a:cs typeface="Courier New"/>
              </a:rPr>
              <a:t>([</a:t>
            </a:r>
            <a:r>
              <a:rPr lang="es-ES_tradnl" dirty="0" err="1">
                <a:latin typeface="Courier New"/>
                <a:cs typeface="Courier New"/>
              </a:rPr>
              <a:t>args</a:t>
            </a:r>
            <a:r>
              <a:rPr lang="es-ES_tradnl" dirty="0">
                <a:latin typeface="Courier New"/>
                <a:cs typeface="Courier New"/>
              </a:rPr>
              <a:t>]){</a:t>
            </a:r>
          </a:p>
          <a:p>
            <a:r>
              <a:rPr lang="es-ES_tradnl" dirty="0">
                <a:latin typeface="Courier New"/>
                <a:cs typeface="Courier New"/>
              </a:rPr>
              <a:t>        //instrucciones</a:t>
            </a:r>
          </a:p>
          <a:p>
            <a:r>
              <a:rPr lang="es-ES" dirty="0">
                <a:latin typeface="Courier New"/>
                <a:cs typeface="Courier New"/>
              </a:rPr>
              <a:t>      }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    </a:t>
            </a:r>
            <a:r>
              <a:rPr lang="en-US" dirty="0">
                <a:latin typeface="Courier New"/>
                <a:cs typeface="Courier New"/>
              </a:rPr>
              <a:t>&lt;/script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>
                <a:latin typeface="Courier New"/>
                <a:cs typeface="Courier New"/>
              </a:rPr>
              <a:t>/head&gt;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&lt;body&gt;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</a:t>
            </a:r>
            <a:r>
              <a:rPr lang="en-US" dirty="0" err="1">
                <a:latin typeface="Courier New"/>
                <a:cs typeface="Courier New"/>
              </a:rPr>
              <a:t>mi_funcion</a:t>
            </a:r>
            <a:r>
              <a:rPr lang="en-US" dirty="0">
                <a:latin typeface="Courier New"/>
                <a:cs typeface="Courier New"/>
              </a:rPr>
              <a:t>([</a:t>
            </a:r>
            <a:r>
              <a:rPr lang="en-US" dirty="0" err="1">
                <a:latin typeface="Courier New"/>
                <a:cs typeface="Courier New"/>
              </a:rPr>
              <a:t>args</a:t>
            </a:r>
            <a:r>
              <a:rPr lang="en-US" dirty="0">
                <a:latin typeface="Courier New"/>
                <a:cs typeface="Courier New"/>
              </a:rPr>
              <a:t>]);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&lt;/script&gt;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&lt;/body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>
                <a:latin typeface="Courier New"/>
                <a:cs typeface="Courier New"/>
              </a:rPr>
              <a:t>/</a:t>
            </a:r>
            <a:r>
              <a:rPr lang="es-ES" dirty="0" err="1">
                <a:latin typeface="Courier New"/>
                <a:cs typeface="Courier New"/>
              </a:rPr>
              <a:t>html</a:t>
            </a:r>
            <a:r>
              <a:rPr lang="es-E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61904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del usuario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24</a:t>
            </a:fld>
            <a:endParaRPr lang="es-ES" dirty="0"/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_tradnl" dirty="0" smtClean="0"/>
              <a:t>Invocar una función desde </a:t>
            </a:r>
            <a:r>
              <a:rPr lang="es-ES_tradnl" dirty="0" smtClean="0"/>
              <a:t>HTML:</a:t>
            </a:r>
            <a:endParaRPr lang="es-ES_tradnl" dirty="0" smtClean="0"/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5536" y="2420888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&lt;html&gt;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&lt;head&gt;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&lt;title&gt;</a:t>
            </a:r>
            <a:r>
              <a:rPr lang="en-US" dirty="0" err="1">
                <a:latin typeface="Courier New"/>
                <a:cs typeface="Courier New"/>
              </a:rPr>
              <a:t>Invocar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función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desde</a:t>
            </a:r>
            <a:r>
              <a:rPr lang="en-US" dirty="0">
                <a:latin typeface="Courier New"/>
                <a:cs typeface="Courier New"/>
              </a:rPr>
              <a:t> JavaScript&lt;/title&gt;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</a:t>
            </a:r>
            <a:r>
              <a:rPr lang="es-ES_tradnl" dirty="0" err="1">
                <a:latin typeface="Courier New"/>
                <a:cs typeface="Courier New"/>
              </a:rPr>
              <a:t>function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mi_funcion</a:t>
            </a:r>
            <a:r>
              <a:rPr lang="es-ES_tradnl" dirty="0">
                <a:latin typeface="Courier New"/>
                <a:cs typeface="Courier New"/>
              </a:rPr>
              <a:t>([</a:t>
            </a:r>
            <a:r>
              <a:rPr lang="es-ES_tradnl" dirty="0" err="1">
                <a:latin typeface="Courier New"/>
                <a:cs typeface="Courier New"/>
              </a:rPr>
              <a:t>args</a:t>
            </a:r>
            <a:r>
              <a:rPr lang="es-ES_tradnl" dirty="0">
                <a:latin typeface="Courier New"/>
                <a:cs typeface="Courier New"/>
              </a:rPr>
              <a:t>]){</a:t>
            </a:r>
          </a:p>
          <a:p>
            <a:r>
              <a:rPr lang="es-ES_tradnl" dirty="0">
                <a:latin typeface="Courier New"/>
                <a:cs typeface="Courier New"/>
              </a:rPr>
              <a:t>        //instrucciones</a:t>
            </a:r>
          </a:p>
          <a:p>
            <a:r>
              <a:rPr lang="es-ES_tradnl" dirty="0">
                <a:latin typeface="Courier New"/>
                <a:cs typeface="Courier New"/>
              </a:rPr>
              <a:t>      }</a:t>
            </a:r>
          </a:p>
          <a:p>
            <a:r>
              <a:rPr lang="es-ES" dirty="0">
                <a:latin typeface="Courier New"/>
                <a:cs typeface="Courier New"/>
              </a:rPr>
              <a:t>    </a:t>
            </a:r>
            <a:r>
              <a:rPr lang="en-U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&lt;/head&gt;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&lt;body </a:t>
            </a:r>
            <a:r>
              <a:rPr lang="en-US" dirty="0" err="1">
                <a:latin typeface="Courier New"/>
                <a:cs typeface="Courier New"/>
              </a:rPr>
              <a:t>onload</a:t>
            </a:r>
            <a:r>
              <a:rPr lang="en-US" dirty="0">
                <a:latin typeface="Courier New"/>
                <a:cs typeface="Courier New"/>
              </a:rPr>
              <a:t>=“</a:t>
            </a:r>
            <a:r>
              <a:rPr lang="en-US" dirty="0" err="1">
                <a:latin typeface="Courier New"/>
                <a:cs typeface="Courier New"/>
              </a:rPr>
              <a:t>mi_funcion</a:t>
            </a:r>
            <a:r>
              <a:rPr lang="en-US" dirty="0">
                <a:latin typeface="Courier New"/>
                <a:cs typeface="Courier New"/>
              </a:rPr>
              <a:t>([</a:t>
            </a:r>
            <a:r>
              <a:rPr lang="en-US" dirty="0" err="1">
                <a:latin typeface="Courier New"/>
                <a:cs typeface="Courier New"/>
              </a:rPr>
              <a:t>args</a:t>
            </a:r>
            <a:r>
              <a:rPr lang="en-US" dirty="0">
                <a:latin typeface="Courier New"/>
                <a:cs typeface="Courier New"/>
              </a:rPr>
              <a:t>])”&gt;&lt;/body&gt;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_tradnl" dirty="0">
                <a:latin typeface="Courier New"/>
                <a:cs typeface="Courier New"/>
              </a:rPr>
              <a:t>&lt;/</a:t>
            </a:r>
            <a:r>
              <a:rPr lang="es-ES_tradnl" dirty="0" err="1">
                <a:latin typeface="Courier New"/>
                <a:cs typeface="Courier New"/>
              </a:rPr>
              <a:t>html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643731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25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" dirty="0" smtClean="0"/>
              <a:t>La mayor parte de las aplicaciones web gestionan un número elevado de </a:t>
            </a:r>
            <a:r>
              <a:rPr lang="es-ES" dirty="0" smtClean="0"/>
              <a:t>datos.</a:t>
            </a:r>
            <a:endParaRPr lang="es-ES" dirty="0" smtClean="0"/>
          </a:p>
          <a:p>
            <a:r>
              <a:rPr lang="es-ES" dirty="0" smtClean="0"/>
              <a:t>Por ejemplos si se quisiera definir el nombre de 180 productos alimenticios: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395536" y="357301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producto1 = “Pan”;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producto2 = “Agua”;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producto3 = “Lentejas”;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producto4 = “Naranjas”;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producto5 = “Cereales”;</a:t>
            </a:r>
          </a:p>
          <a:p>
            <a:r>
              <a:rPr lang="es-ES_tradnl" dirty="0">
                <a:latin typeface="Courier New"/>
                <a:cs typeface="Courier New"/>
              </a:rPr>
              <a:t>...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producto180 = “Salsa agridulce”;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325473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26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" dirty="0" smtClean="0"/>
              <a:t>Si posteriormente se quisiera mostrar el nombre de estos productos: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395536" y="2852936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(producto1);</a:t>
            </a:r>
          </a:p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(producto2);</a:t>
            </a:r>
          </a:p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(producto3);</a:t>
            </a:r>
          </a:p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(producto4);</a:t>
            </a:r>
          </a:p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(producto5);</a:t>
            </a:r>
          </a:p>
          <a:p>
            <a:r>
              <a:rPr lang="es-ES_tradnl" dirty="0">
                <a:latin typeface="Courier New"/>
                <a:cs typeface="Courier New"/>
              </a:rPr>
              <a:t>...</a:t>
            </a:r>
          </a:p>
          <a:p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(producto180);</a:t>
            </a: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48673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El anterior ejemplo es correcto, pero sería una tarea compleja, repetitiva y propensa a </a:t>
            </a:r>
            <a:r>
              <a:rPr lang="es-ES" dirty="0" smtClean="0"/>
              <a:t>errores.</a:t>
            </a:r>
            <a:endParaRPr lang="es-ES" dirty="0" smtClean="0"/>
          </a:p>
          <a:p>
            <a:r>
              <a:rPr lang="es-ES" dirty="0" smtClean="0"/>
              <a:t>Para gestionar este </a:t>
            </a:r>
            <a:r>
              <a:rPr lang="es-ES" dirty="0"/>
              <a:t>t</a:t>
            </a:r>
            <a:r>
              <a:rPr lang="es-ES" dirty="0" smtClean="0"/>
              <a:t>ipo de escenarios se pueden utilizar los </a:t>
            </a:r>
            <a:r>
              <a:rPr lang="es-ES" dirty="0" err="1" smtClean="0"/>
              <a:t>arrays</a:t>
            </a:r>
            <a:r>
              <a:rPr lang="es-ES" dirty="0" smtClean="0"/>
              <a:t>.</a:t>
            </a:r>
            <a:endParaRPr lang="es-ES" dirty="0" smtClean="0"/>
          </a:p>
          <a:p>
            <a:r>
              <a:rPr lang="es-ES" dirty="0" smtClean="0"/>
              <a:t>Un array es un conjunto ordenado de valores </a:t>
            </a:r>
            <a:r>
              <a:rPr lang="es-ES" dirty="0" smtClean="0"/>
              <a:t>relacionados.</a:t>
            </a:r>
            <a:endParaRPr lang="es-ES" dirty="0" smtClean="0"/>
          </a:p>
          <a:p>
            <a:r>
              <a:rPr lang="es-ES" dirty="0" smtClean="0"/>
              <a:t>Cada uno de estos valores se denomina elemento y cada elemento tiene un índice que indica su posición numérica en el </a:t>
            </a:r>
            <a:r>
              <a:rPr lang="es-ES" dirty="0" err="1" smtClean="0"/>
              <a:t>array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571503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Declaración de </a:t>
            </a:r>
            <a:r>
              <a:rPr lang="es-ES" dirty="0" err="1" smtClean="0"/>
              <a:t>arrays</a:t>
            </a:r>
            <a:r>
              <a:rPr lang="es-ES" dirty="0" smtClean="0"/>
              <a:t>:</a:t>
            </a:r>
            <a:endParaRPr lang="es-ES" dirty="0" smtClean="0"/>
          </a:p>
          <a:p>
            <a:pPr lvl="1"/>
            <a:r>
              <a:rPr lang="es-ES" dirty="0" smtClean="0"/>
              <a:t>Al igual que ocurre con las variables, es necesario declarar un array antes de poder </a:t>
            </a:r>
            <a:r>
              <a:rPr lang="es-ES" dirty="0" smtClean="0"/>
              <a:t>usarlo.</a:t>
            </a:r>
            <a:endParaRPr lang="es-ES" dirty="0" smtClean="0"/>
          </a:p>
          <a:p>
            <a:pPr lvl="1"/>
            <a:r>
              <a:rPr lang="es-ES" dirty="0" smtClean="0"/>
              <a:t>La declaración de un array consta de seis partes:</a:t>
            </a:r>
          </a:p>
          <a:p>
            <a:pPr lvl="2"/>
            <a:r>
              <a:rPr lang="es-ES" dirty="0" smtClean="0"/>
              <a:t>La palabra clave </a:t>
            </a:r>
            <a:r>
              <a:rPr lang="es-ES" dirty="0" err="1" smtClean="0">
                <a:latin typeface="Courier New"/>
                <a:cs typeface="Courier New"/>
              </a:rPr>
              <a:t>var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El nombre del </a:t>
            </a:r>
            <a:r>
              <a:rPr lang="es-ES" dirty="0" err="1" smtClean="0"/>
              <a:t>array</a:t>
            </a:r>
            <a:r>
              <a:rPr lang="es-ES" dirty="0" smtClean="0"/>
              <a:t>.</a:t>
            </a:r>
            <a:endParaRPr lang="es-ES" dirty="0" smtClean="0"/>
          </a:p>
          <a:p>
            <a:pPr lvl="2"/>
            <a:r>
              <a:rPr lang="es-ES" dirty="0" smtClean="0"/>
              <a:t>El operador de </a:t>
            </a:r>
            <a:r>
              <a:rPr lang="es-ES" dirty="0" smtClean="0"/>
              <a:t>asignación.</a:t>
            </a:r>
            <a:endParaRPr lang="es-ES" dirty="0" smtClean="0"/>
          </a:p>
          <a:p>
            <a:pPr lvl="2"/>
            <a:r>
              <a:rPr lang="es-ES" dirty="0" smtClean="0"/>
              <a:t>La palabra clave para la creación de objetos </a:t>
            </a:r>
            <a:r>
              <a:rPr lang="es-ES" dirty="0" smtClean="0">
                <a:latin typeface="Courier New"/>
                <a:cs typeface="Courier New"/>
              </a:rPr>
              <a:t>ne</a:t>
            </a:r>
            <a:r>
              <a:rPr lang="es-ES" dirty="0" smtClean="0">
                <a:latin typeface="Courier New"/>
                <a:cs typeface="Courier New"/>
              </a:rPr>
              <a:t>w</a:t>
            </a:r>
            <a:r>
              <a:rPr lang="es-ES" dirty="0" smtClean="0"/>
              <a:t>.</a:t>
            </a:r>
            <a:endParaRPr lang="es-ES" dirty="0" smtClean="0"/>
          </a:p>
          <a:p>
            <a:pPr lvl="2"/>
            <a:r>
              <a:rPr lang="es-ES" dirty="0" smtClean="0"/>
              <a:t>El constructor </a:t>
            </a:r>
            <a:r>
              <a:rPr lang="es-ES" dirty="0" err="1" smtClean="0">
                <a:latin typeface="Courier New"/>
                <a:cs typeface="Courier New"/>
              </a:rPr>
              <a:t>Array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El paréntesis </a:t>
            </a:r>
            <a:r>
              <a:rPr lang="es-ES" dirty="0" smtClean="0"/>
              <a:t>final.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59011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Declaración de arrays – </a:t>
            </a:r>
            <a:r>
              <a:rPr lang="es-ES" dirty="0" smtClean="0"/>
              <a:t>Sintaxis:</a:t>
            </a:r>
            <a:endParaRPr lang="es-ES" dirty="0" smtClean="0"/>
          </a:p>
          <a:p>
            <a:pPr lvl="1"/>
            <a:endParaRPr lang="es-ES_tradnl" dirty="0" smtClean="0"/>
          </a:p>
          <a:p>
            <a:pPr lvl="1"/>
            <a:r>
              <a:rPr lang="es-ES_tradnl" i="1" dirty="0" smtClean="0"/>
              <a:t>(1</a:t>
            </a:r>
            <a:r>
              <a:rPr lang="es-ES_tradnl" i="1" dirty="0" smtClean="0"/>
              <a:t>)</a:t>
            </a:r>
            <a:r>
              <a:rPr lang="es-ES_tradnl" dirty="0" smtClean="0"/>
              <a:t>:</a:t>
            </a:r>
            <a:endParaRPr lang="es-ES_tradnl" dirty="0" smtClean="0"/>
          </a:p>
          <a:p>
            <a:pPr marL="457200" lvl="1" indent="0">
              <a:buNone/>
            </a:pPr>
            <a:r>
              <a:rPr lang="es-ES_tradnl" dirty="0" err="1" smtClean="0">
                <a:latin typeface="Courier New"/>
                <a:cs typeface="Courier New"/>
              </a:rPr>
              <a:t>var</a:t>
            </a:r>
            <a:r>
              <a:rPr lang="es-ES_tradnl" dirty="0" smtClean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nombre_del_array</a:t>
            </a:r>
            <a:r>
              <a:rPr lang="es-ES_tradnl" dirty="0">
                <a:latin typeface="Courier New"/>
                <a:cs typeface="Courier New"/>
              </a:rPr>
              <a:t>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>
                <a:latin typeface="Courier New"/>
                <a:cs typeface="Courier New"/>
              </a:rPr>
              <a:t>()</a:t>
            </a:r>
            <a:r>
              <a:rPr lang="es-ES_tradnl" dirty="0" smtClean="0">
                <a:latin typeface="Courier New"/>
                <a:cs typeface="Courier New"/>
              </a:rPr>
              <a:t>;</a:t>
            </a:r>
          </a:p>
          <a:p>
            <a:pPr marL="457200" lvl="1" indent="0">
              <a:buNone/>
            </a:pPr>
            <a:endParaRPr lang="es-ES_tradnl" dirty="0" smtClean="0"/>
          </a:p>
          <a:p>
            <a:pPr lvl="1"/>
            <a:r>
              <a:rPr lang="es-ES_tradnl" i="1" dirty="0" smtClean="0"/>
              <a:t>(2</a:t>
            </a:r>
            <a:r>
              <a:rPr lang="es-ES_tradnl" i="1" dirty="0" smtClean="0"/>
              <a:t>)</a:t>
            </a:r>
            <a:r>
              <a:rPr lang="es-ES_tradnl" dirty="0" smtClean="0"/>
              <a:t>:</a:t>
            </a:r>
            <a:endParaRPr lang="es-ES_tradnl" dirty="0" smtClean="0"/>
          </a:p>
          <a:p>
            <a:pPr marL="457200" lvl="1" indent="0">
              <a:buNone/>
            </a:pP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nombre_del_array</a:t>
            </a:r>
            <a:r>
              <a:rPr lang="es-ES_tradnl" dirty="0">
                <a:latin typeface="Courier New"/>
                <a:cs typeface="Courier New"/>
              </a:rPr>
              <a:t>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 smtClean="0">
                <a:latin typeface="Courier New"/>
                <a:cs typeface="Courier New"/>
              </a:rPr>
              <a:t>(</a:t>
            </a:r>
            <a:r>
              <a:rPr lang="es-ES_tradnl" dirty="0" err="1" smtClean="0">
                <a:latin typeface="Courier New"/>
                <a:cs typeface="Courier New"/>
              </a:rPr>
              <a:t>número_de_elementos</a:t>
            </a:r>
            <a:r>
              <a:rPr lang="es-ES_tradnl" dirty="0" smtClean="0">
                <a:latin typeface="Courier New"/>
                <a:cs typeface="Courier New"/>
              </a:rPr>
              <a:t>)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endParaRPr lang="es-ES_tradnl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59360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siguientes son algunas de las principales funciones predefinidas de </a:t>
            </a:r>
            <a:r>
              <a:rPr lang="es-ES" dirty="0" err="1" smtClean="0"/>
              <a:t>JavaScript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6910143"/>
              </p:ext>
            </p:extLst>
          </p:nvPr>
        </p:nvGraphicFramePr>
        <p:xfrm>
          <a:off x="2771800" y="3212976"/>
          <a:ext cx="3538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400"/>
                <a:gridCol w="17694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Funciones Predefinidas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escape()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Number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eval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String()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isFinite()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parseInt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isNaN()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parseFloat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432196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Inicialización de </a:t>
            </a:r>
            <a:r>
              <a:rPr lang="es-ES" dirty="0" err="1" smtClean="0"/>
              <a:t>arrays</a:t>
            </a:r>
            <a:r>
              <a:rPr lang="es-ES" dirty="0" smtClean="0"/>
              <a:t>:</a:t>
            </a:r>
            <a:endParaRPr lang="es-ES" dirty="0" smtClean="0"/>
          </a:p>
          <a:p>
            <a:pPr lvl="1"/>
            <a:r>
              <a:rPr lang="es-ES" dirty="0" smtClean="0"/>
              <a:t>Una vez declarado el array se puede comenzar el proceso de inicializar o popular el arraya con los elementos que </a:t>
            </a:r>
            <a:r>
              <a:rPr lang="es-ES" dirty="0" smtClean="0"/>
              <a:t>contendrá.</a:t>
            </a:r>
            <a:endParaRPr lang="es-ES" dirty="0" smtClean="0"/>
          </a:p>
          <a:p>
            <a:pPr lvl="1"/>
            <a:r>
              <a:rPr lang="es-ES" dirty="0" smtClean="0"/>
              <a:t>La sintaxis es la siguiente:</a:t>
            </a:r>
          </a:p>
          <a:p>
            <a:pPr lvl="1"/>
            <a:endParaRPr lang="es-ES" dirty="0" smtClean="0"/>
          </a:p>
          <a:p>
            <a:pPr marL="57150" indent="0">
              <a:buNone/>
            </a:pPr>
            <a:r>
              <a:rPr lang="es-ES_tradnl" sz="2200" dirty="0" err="1">
                <a:latin typeface="Courier New"/>
                <a:cs typeface="Courier New"/>
              </a:rPr>
              <a:t>nombre_del_array</a:t>
            </a:r>
            <a:r>
              <a:rPr lang="es-ES_tradnl" sz="2200" dirty="0">
                <a:latin typeface="Courier New"/>
                <a:cs typeface="Courier New"/>
              </a:rPr>
              <a:t>[</a:t>
            </a:r>
            <a:r>
              <a:rPr lang="es-ES_tradnl" sz="2200" dirty="0" smtClean="0">
                <a:latin typeface="Courier New"/>
                <a:cs typeface="Courier New"/>
              </a:rPr>
              <a:t>índice] = </a:t>
            </a:r>
            <a:r>
              <a:rPr lang="es-ES_tradnl" sz="2200" dirty="0" err="1" smtClean="0">
                <a:latin typeface="Courier New"/>
                <a:cs typeface="Courier New"/>
              </a:rPr>
              <a:t>valor_del_elemento</a:t>
            </a:r>
            <a:r>
              <a:rPr lang="es-ES_tradnl" sz="2200" dirty="0">
                <a:latin typeface="Courier New"/>
                <a:cs typeface="Courier New"/>
              </a:rPr>
              <a:t>;</a:t>
            </a:r>
          </a:p>
          <a:p>
            <a:endParaRPr lang="es-ES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35749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Es posible declarar e inicializar simultáneamente mediante la escritura de los elementos dentro del paréntesis del </a:t>
            </a:r>
            <a:r>
              <a:rPr lang="es-ES" dirty="0" smtClean="0"/>
              <a:t>constructor.</a:t>
            </a:r>
            <a:endParaRPr lang="es-ES" dirty="0" smtClean="0"/>
          </a:p>
          <a:p>
            <a:endParaRPr lang="es-ES_tradnl" dirty="0"/>
          </a:p>
          <a:p>
            <a:pPr marL="0" indent="0">
              <a:buNone/>
            </a:pPr>
            <a:r>
              <a:rPr lang="es-ES_tradnl" sz="2400" dirty="0" err="1">
                <a:latin typeface="Courier New"/>
                <a:cs typeface="Courier New"/>
              </a:rPr>
              <a:t>var</a:t>
            </a:r>
            <a:r>
              <a:rPr lang="es-ES_tradnl" sz="2400" dirty="0">
                <a:latin typeface="Courier New"/>
                <a:cs typeface="Courier New"/>
              </a:rPr>
              <a:t> </a:t>
            </a:r>
            <a:r>
              <a:rPr lang="es-ES_tradnl" sz="2400" dirty="0" err="1">
                <a:latin typeface="Courier New"/>
                <a:cs typeface="Courier New"/>
              </a:rPr>
              <a:t>productos_alimenticios</a:t>
            </a:r>
            <a:r>
              <a:rPr lang="es-ES_tradnl" sz="2400" dirty="0">
                <a:latin typeface="Courier New"/>
                <a:cs typeface="Courier New"/>
              </a:rPr>
              <a:t> = new </a:t>
            </a:r>
            <a:r>
              <a:rPr lang="es-ES_tradnl" sz="2400" dirty="0" err="1">
                <a:latin typeface="Courier New"/>
                <a:cs typeface="Courier New"/>
              </a:rPr>
              <a:t>Array</a:t>
            </a:r>
            <a:r>
              <a:rPr lang="es-ES_tradnl" sz="2400" dirty="0">
                <a:latin typeface="Courier New"/>
                <a:cs typeface="Courier New"/>
              </a:rPr>
              <a:t>(‘Pan’, ‘Agua’</a:t>
            </a:r>
            <a:r>
              <a:rPr lang="es-ES_tradnl" sz="2400" dirty="0" smtClean="0">
                <a:latin typeface="Courier New"/>
                <a:cs typeface="Courier New"/>
              </a:rPr>
              <a:t>, ‘</a:t>
            </a:r>
            <a:r>
              <a:rPr lang="es-ES_tradnl" sz="2400" dirty="0">
                <a:latin typeface="Courier New"/>
                <a:cs typeface="Courier New"/>
              </a:rPr>
              <a:t>Lentejas’);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4289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32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Uso de </a:t>
            </a:r>
            <a:r>
              <a:rPr lang="es-ES_tradnl" dirty="0" err="1" smtClean="0"/>
              <a:t>arrays</a:t>
            </a:r>
            <a:r>
              <a:rPr lang="es-ES_tradnl" dirty="0" smtClean="0"/>
              <a:t> mediante </a:t>
            </a:r>
            <a:r>
              <a:rPr lang="es-ES_tradnl" dirty="0" smtClean="0"/>
              <a:t>bucles:</a:t>
            </a:r>
            <a:endParaRPr lang="es-ES_tradnl" dirty="0" smtClean="0"/>
          </a:p>
          <a:p>
            <a:pPr lvl="1"/>
            <a:r>
              <a:rPr lang="es-ES_tradnl" dirty="0" smtClean="0"/>
              <a:t>Si se mezclan las características de los bucles unto a las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se pueden apreciar las ventajas que proporciona este </a:t>
            </a:r>
            <a:r>
              <a:rPr lang="es-ES_tradnl" dirty="0" smtClean="0"/>
              <a:t>objeto.</a:t>
            </a:r>
            <a:endParaRPr lang="es-ES_tradnl" dirty="0" smtClean="0"/>
          </a:p>
          <a:p>
            <a:pPr lvl="1"/>
            <a:r>
              <a:rPr lang="es-ES_tradnl" dirty="0" smtClean="0"/>
              <a:t>Por ejemplo:</a:t>
            </a:r>
          </a:p>
          <a:p>
            <a:pPr marL="0" indent="0">
              <a:buNone/>
            </a:pPr>
            <a:r>
              <a:rPr lang="es-ES_tradnl" sz="2200" dirty="0" err="1">
                <a:latin typeface="Courier New"/>
                <a:cs typeface="Courier New"/>
              </a:rPr>
              <a:t>var</a:t>
            </a: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err="1">
                <a:latin typeface="Courier New"/>
                <a:cs typeface="Courier New"/>
              </a:rPr>
              <a:t>codigos_productos</a:t>
            </a:r>
            <a:r>
              <a:rPr lang="es-ES_tradnl" sz="2200" dirty="0">
                <a:latin typeface="Courier New"/>
                <a:cs typeface="Courier New"/>
              </a:rPr>
              <a:t> = new </a:t>
            </a:r>
            <a:r>
              <a:rPr lang="es-ES_tradnl" sz="2200" dirty="0" err="1">
                <a:latin typeface="Courier New"/>
                <a:cs typeface="Courier New"/>
              </a:rPr>
              <a:t>Array</a:t>
            </a:r>
            <a:r>
              <a:rPr lang="es-ES_tradnl" sz="2200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s-ES_tradnl" sz="2200" dirty="0" err="1">
                <a:latin typeface="Courier New"/>
                <a:cs typeface="Courier New"/>
              </a:rPr>
              <a:t>for</a:t>
            </a:r>
            <a:r>
              <a:rPr lang="es-ES_tradnl" sz="2200" dirty="0">
                <a:latin typeface="Courier New"/>
                <a:cs typeface="Courier New"/>
              </a:rPr>
              <a:t> (</a:t>
            </a:r>
            <a:r>
              <a:rPr lang="es-ES_tradnl" sz="2200" dirty="0" err="1">
                <a:latin typeface="Courier New"/>
                <a:cs typeface="Courier New"/>
              </a:rPr>
              <a:t>var</a:t>
            </a:r>
            <a:r>
              <a:rPr lang="es-ES_tradnl" sz="2200" dirty="0">
                <a:latin typeface="Courier New"/>
                <a:cs typeface="Courier New"/>
              </a:rPr>
              <a:t> i=0; i&lt;10;i++){</a:t>
            </a:r>
          </a:p>
          <a:p>
            <a:pPr marL="0" indent="0">
              <a:buNone/>
            </a:pP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err="1" smtClean="0">
                <a:latin typeface="Courier New"/>
                <a:cs typeface="Courier New"/>
              </a:rPr>
              <a:t>codigos_productos</a:t>
            </a:r>
            <a:r>
              <a:rPr lang="es-ES_tradnl" sz="2200" dirty="0">
                <a:latin typeface="Courier New"/>
                <a:cs typeface="Courier New"/>
              </a:rPr>
              <a:t>[i] = “</a:t>
            </a:r>
            <a:r>
              <a:rPr lang="es-ES_tradnl" sz="2200" dirty="0" err="1">
                <a:latin typeface="Courier New"/>
                <a:cs typeface="Courier New"/>
              </a:rPr>
              <a:t>Codigo_producto</a:t>
            </a:r>
            <a:r>
              <a:rPr lang="es-ES_tradnl" sz="2200" dirty="0">
                <a:latin typeface="Courier New"/>
                <a:cs typeface="Courier New"/>
              </a:rPr>
              <a:t>_” + i</a:t>
            </a:r>
            <a:r>
              <a:rPr lang="es-ES_tradnl" sz="2200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s-ES_tradnl" sz="2200" dirty="0" smtClean="0">
                <a:latin typeface="Courier New"/>
                <a:cs typeface="Courier New"/>
              </a:rPr>
              <a:t>}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s-ES_tradnl" sz="2400" dirty="0">
              <a:latin typeface="Courier New"/>
              <a:cs typeface="Courier New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759228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Uso de </a:t>
            </a:r>
            <a:r>
              <a:rPr lang="es-ES_tradnl" dirty="0" err="1" smtClean="0"/>
              <a:t>arrays</a:t>
            </a:r>
            <a:r>
              <a:rPr lang="es-ES_tradnl" dirty="0" smtClean="0"/>
              <a:t> mediante </a:t>
            </a:r>
            <a:r>
              <a:rPr lang="es-ES_tradnl" dirty="0" smtClean="0"/>
              <a:t>bucles:</a:t>
            </a:r>
            <a:endParaRPr lang="es-ES_tradnl" dirty="0" smtClean="0"/>
          </a:p>
          <a:p>
            <a:pPr lvl="1"/>
            <a:r>
              <a:rPr lang="es-ES_tradnl" dirty="0" smtClean="0"/>
              <a:t>La inicialización de un </a:t>
            </a:r>
            <a:r>
              <a:rPr lang="es-ES_tradnl" dirty="0" err="1" smtClean="0"/>
              <a:t>array</a:t>
            </a:r>
            <a:r>
              <a:rPr lang="es-ES_tradnl" dirty="0" smtClean="0"/>
              <a:t> con un bucle funciona mejor en dos casos:</a:t>
            </a:r>
          </a:p>
          <a:p>
            <a:pPr lvl="2"/>
            <a:r>
              <a:rPr lang="es-ES_tradnl" dirty="0" smtClean="0"/>
              <a:t>Cuando los valores de los elementos se pueden generar usando una expresión que cambia en cada iteración del </a:t>
            </a:r>
            <a:r>
              <a:rPr lang="es-ES_tradnl" dirty="0" smtClean="0"/>
              <a:t>bucle.</a:t>
            </a:r>
            <a:endParaRPr lang="es-ES_tradnl" dirty="0" smtClean="0"/>
          </a:p>
          <a:p>
            <a:pPr lvl="2"/>
            <a:r>
              <a:rPr lang="es-ES_tradnl" dirty="0" smtClean="0"/>
              <a:t>Cuando se necesita asignar el mismo valor a todos los elementos del </a:t>
            </a:r>
            <a:r>
              <a:rPr lang="es-ES_tradnl" dirty="0" err="1" smtClean="0"/>
              <a:t>array</a:t>
            </a:r>
            <a:r>
              <a:rPr lang="es-ES_tradnl" dirty="0" smtClean="0"/>
              <a:t>.</a:t>
            </a:r>
            <a:endParaRPr lang="es-ES_tradnl" dirty="0" smtClean="0"/>
          </a:p>
          <a:p>
            <a:pPr marL="0" indent="0">
              <a:buNone/>
            </a:pPr>
            <a:endParaRPr lang="es-ES_tradnl" sz="2400" dirty="0">
              <a:latin typeface="Courier New"/>
              <a:cs typeface="Courier New"/>
            </a:endParaRP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51197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34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Mediante el uso de un bucle se pueden escribir instrucciones mucho más limpias y eficientes:</a:t>
            </a:r>
          </a:p>
          <a:p>
            <a:pPr marL="0" indent="0">
              <a:buNone/>
            </a:pPr>
            <a:r>
              <a:rPr lang="es-ES" sz="2200" dirty="0" err="1">
                <a:latin typeface="Courier New"/>
                <a:cs typeface="Courier New"/>
              </a:rPr>
              <a:t>for</a:t>
            </a:r>
            <a:r>
              <a:rPr lang="es-ES" sz="2200" dirty="0">
                <a:latin typeface="Courier New"/>
                <a:cs typeface="Courier New"/>
              </a:rPr>
              <a:t> (</a:t>
            </a:r>
            <a:r>
              <a:rPr lang="es-ES" sz="2200" dirty="0" err="1">
                <a:latin typeface="Courier New"/>
                <a:cs typeface="Courier New"/>
              </a:rPr>
              <a:t>var</a:t>
            </a:r>
            <a:r>
              <a:rPr lang="es-ES" sz="2200" dirty="0">
                <a:latin typeface="Courier New"/>
                <a:cs typeface="Courier New"/>
              </a:rPr>
              <a:t> i=0; i&lt;10; i++){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200" dirty="0">
                <a:latin typeface="Courier New"/>
                <a:cs typeface="Courier New"/>
              </a:rPr>
              <a:t> </a:t>
            </a:r>
            <a:r>
              <a:rPr lang="es-ES" sz="2200" dirty="0" err="1" smtClean="0">
                <a:latin typeface="Courier New"/>
                <a:cs typeface="Courier New"/>
              </a:rPr>
              <a:t>document.write</a:t>
            </a:r>
            <a:endParaRPr lang="es-ES" sz="22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200" dirty="0" smtClean="0">
                <a:latin typeface="Courier New"/>
                <a:cs typeface="Courier New"/>
              </a:rPr>
              <a:t> (</a:t>
            </a:r>
            <a:r>
              <a:rPr lang="es-ES" sz="2200" dirty="0" err="1">
                <a:latin typeface="Courier New"/>
                <a:cs typeface="Courier New"/>
              </a:rPr>
              <a:t>codigos_productos</a:t>
            </a:r>
            <a:r>
              <a:rPr lang="es-ES" sz="2200" dirty="0">
                <a:latin typeface="Courier New"/>
                <a:cs typeface="Courier New"/>
              </a:rPr>
              <a:t>[i] + “&lt;</a:t>
            </a:r>
            <a:r>
              <a:rPr lang="es-ES" sz="2200" dirty="0" err="1">
                <a:latin typeface="Courier New"/>
                <a:cs typeface="Courier New"/>
              </a:rPr>
              <a:t>br</a:t>
            </a:r>
            <a:r>
              <a:rPr lang="es-ES" sz="2200" dirty="0">
                <a:latin typeface="Courier New"/>
                <a:cs typeface="Courier New"/>
              </a:rPr>
              <a:t>&gt;“);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200" dirty="0">
                <a:latin typeface="Courier New"/>
                <a:cs typeface="Courier New"/>
              </a:rPr>
              <a:t>}</a:t>
            </a:r>
            <a:endParaRPr lang="es-ES_tradnl" sz="2200" dirty="0">
              <a:latin typeface="Courier New"/>
              <a:cs typeface="Courier New"/>
            </a:endParaRPr>
          </a:p>
          <a:p>
            <a:endParaRPr lang="es-ES" dirty="0" smtClean="0"/>
          </a:p>
        </p:txBody>
      </p:sp>
      <p:pic>
        <p:nvPicPr>
          <p:cNvPr id="3" name="Imagen 2" descr="4.5-UsoDeArraysEnBucl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2564904"/>
            <a:ext cx="2376264" cy="3134646"/>
          </a:xfrm>
          <a:prstGeom prst="rect">
            <a:avLst/>
          </a:prstGeom>
        </p:spPr>
      </p:pic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466744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Propiedades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:</a:t>
            </a:r>
            <a:endParaRPr lang="es-ES_tradnl" dirty="0" smtClean="0"/>
          </a:p>
          <a:p>
            <a:pPr lvl="1"/>
            <a:r>
              <a:rPr lang="es-ES_tradnl" dirty="0" smtClean="0"/>
              <a:t>El objeto </a:t>
            </a:r>
            <a:r>
              <a:rPr lang="es-ES_tradnl" dirty="0" err="1" smtClean="0"/>
              <a:t>array</a:t>
            </a:r>
            <a:r>
              <a:rPr lang="es-ES_tradnl" dirty="0" smtClean="0"/>
              <a:t> tiene dos propiedades: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dirty="0" smtClean="0"/>
              <a:t>l</a:t>
            </a:r>
            <a:r>
              <a:rPr lang="es-ES_tradnl" dirty="0" err="1" smtClean="0"/>
              <a:t>enght</a:t>
            </a:r>
            <a:r>
              <a:rPr lang="es-ES_tradnl" dirty="0" smtClean="0"/>
              <a:t>:</a:t>
            </a:r>
            <a:endParaRPr lang="es-ES_tradnl" dirty="0" smtClean="0"/>
          </a:p>
          <a:p>
            <a:pPr marL="0" indent="0">
              <a:buNone/>
            </a:pPr>
            <a:r>
              <a:rPr lang="en-US" sz="2100" dirty="0" smtClean="0">
                <a:latin typeface="Courier New"/>
                <a:cs typeface="Courier New"/>
              </a:rPr>
              <a:t>for </a:t>
            </a:r>
            <a:r>
              <a:rPr lang="en-US" sz="2100" dirty="0">
                <a:latin typeface="Courier New"/>
                <a:cs typeface="Courier New"/>
              </a:rPr>
              <a:t>(</a:t>
            </a:r>
            <a:r>
              <a:rPr lang="en-US" sz="2100" dirty="0" err="1">
                <a:latin typeface="Courier New"/>
                <a:cs typeface="Courier New"/>
              </a:rPr>
              <a:t>var</a:t>
            </a:r>
            <a:r>
              <a:rPr lang="en-US" sz="2100" dirty="0">
                <a:latin typeface="Courier New"/>
                <a:cs typeface="Courier New"/>
              </a:rPr>
              <a:t> </a:t>
            </a:r>
            <a:r>
              <a:rPr lang="en-US" sz="2100" dirty="0" err="1">
                <a:latin typeface="Courier New"/>
                <a:cs typeface="Courier New"/>
              </a:rPr>
              <a:t>i</a:t>
            </a:r>
            <a:r>
              <a:rPr lang="en-US" sz="2100" dirty="0">
                <a:latin typeface="Courier New"/>
                <a:cs typeface="Courier New"/>
              </a:rPr>
              <a:t>=0; </a:t>
            </a:r>
            <a:r>
              <a:rPr lang="en-US" sz="2100" dirty="0" err="1">
                <a:latin typeface="Courier New"/>
                <a:cs typeface="Courier New"/>
              </a:rPr>
              <a:t>i</a:t>
            </a:r>
            <a:r>
              <a:rPr lang="en-US" sz="2100" dirty="0">
                <a:latin typeface="Courier New"/>
                <a:cs typeface="Courier New"/>
              </a:rPr>
              <a:t>&lt;</a:t>
            </a:r>
            <a:r>
              <a:rPr lang="en-US" sz="2100" dirty="0" err="1">
                <a:latin typeface="Courier New"/>
                <a:cs typeface="Courier New"/>
              </a:rPr>
              <a:t>codigos_productos.length</a:t>
            </a:r>
            <a:r>
              <a:rPr lang="en-US" sz="2100" dirty="0">
                <a:latin typeface="Courier New"/>
                <a:cs typeface="Courier New"/>
              </a:rPr>
              <a:t>; </a:t>
            </a:r>
            <a:r>
              <a:rPr lang="en-US" sz="2100" dirty="0" err="1">
                <a:latin typeface="Courier New"/>
                <a:cs typeface="Courier New"/>
              </a:rPr>
              <a:t>i</a:t>
            </a:r>
            <a:r>
              <a:rPr lang="en-US" sz="2100" dirty="0">
                <a:latin typeface="Courier New"/>
                <a:cs typeface="Courier New"/>
              </a:rPr>
              <a:t>++){</a:t>
            </a:r>
            <a:endParaRPr lang="es-ES_tradnl" sz="21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100" dirty="0">
                <a:latin typeface="Courier New"/>
                <a:cs typeface="Courier New"/>
              </a:rPr>
              <a:t>  </a:t>
            </a:r>
            <a:r>
              <a:rPr lang="es-ES_tradnl" sz="2100" dirty="0" err="1">
                <a:latin typeface="Courier New"/>
                <a:cs typeface="Courier New"/>
              </a:rPr>
              <a:t>document.write</a:t>
            </a:r>
            <a:r>
              <a:rPr lang="es-ES_tradnl" sz="2100" dirty="0">
                <a:latin typeface="Courier New"/>
                <a:cs typeface="Courier New"/>
              </a:rPr>
              <a:t>(</a:t>
            </a:r>
            <a:r>
              <a:rPr lang="es-ES_tradnl" sz="2100" dirty="0" err="1">
                <a:latin typeface="Courier New"/>
                <a:cs typeface="Courier New"/>
              </a:rPr>
              <a:t>codigos_productos</a:t>
            </a:r>
            <a:r>
              <a:rPr lang="es-ES_tradnl" sz="2100" dirty="0">
                <a:latin typeface="Courier New"/>
                <a:cs typeface="Courier New"/>
              </a:rPr>
              <a:t>[i] + “&lt;</a:t>
            </a:r>
            <a:r>
              <a:rPr lang="es-ES_tradnl" sz="2100" dirty="0" err="1">
                <a:latin typeface="Courier New"/>
                <a:cs typeface="Courier New"/>
              </a:rPr>
              <a:t>br</a:t>
            </a:r>
            <a:r>
              <a:rPr lang="es-ES_tradnl" sz="2100" dirty="0">
                <a:latin typeface="Courier New"/>
                <a:cs typeface="Courier New"/>
              </a:rPr>
              <a:t>&gt;“);</a:t>
            </a:r>
          </a:p>
          <a:p>
            <a:pPr marL="0" indent="0">
              <a:buNone/>
            </a:pPr>
            <a:r>
              <a:rPr lang="es-ES_tradnl" sz="2100" dirty="0" smtClean="0"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endParaRPr lang="es-ES_tradnl" sz="2600" dirty="0" smtClean="0">
              <a:latin typeface="Courier New"/>
              <a:cs typeface="Courier New"/>
            </a:endParaRPr>
          </a:p>
          <a:p>
            <a:pPr marL="1350962" lvl="2" indent="-457200">
              <a:buFont typeface="+mj-lt"/>
              <a:buAutoNum type="arabicPeriod" startAt="2"/>
            </a:pPr>
            <a:r>
              <a:rPr lang="es-ES_tradnl" dirty="0" err="1" smtClean="0"/>
              <a:t>p</a:t>
            </a:r>
            <a:r>
              <a:rPr lang="es-ES_tradnl" dirty="0" err="1" smtClean="0"/>
              <a:t>rototype</a:t>
            </a:r>
            <a:r>
              <a:rPr lang="es-ES_tradnl" dirty="0" smtClean="0"/>
              <a:t>:</a:t>
            </a:r>
            <a:endParaRPr lang="es-ES_tradnl" dirty="0"/>
          </a:p>
          <a:p>
            <a:pPr marL="0" indent="0">
              <a:buNone/>
            </a:pPr>
            <a:r>
              <a:rPr lang="es-ES_tradnl" sz="1900" dirty="0" err="1" smtClean="0">
                <a:latin typeface="Courier New"/>
                <a:cs typeface="Courier New"/>
              </a:rPr>
              <a:t>Array.prototype.nueva_propiedad</a:t>
            </a:r>
            <a:r>
              <a:rPr lang="es-ES_tradnl" sz="1900" dirty="0" smtClean="0">
                <a:latin typeface="Courier New"/>
                <a:cs typeface="Courier New"/>
              </a:rPr>
              <a:t> </a:t>
            </a:r>
            <a:r>
              <a:rPr lang="es-ES_tradnl" sz="1900" dirty="0">
                <a:latin typeface="Courier New"/>
                <a:cs typeface="Courier New"/>
              </a:rPr>
              <a:t>= valor;</a:t>
            </a:r>
          </a:p>
          <a:p>
            <a:pPr marL="0" indent="0">
              <a:buNone/>
            </a:pPr>
            <a:r>
              <a:rPr lang="es-ES_tradnl" sz="1900" dirty="0" err="1">
                <a:latin typeface="Courier New"/>
                <a:cs typeface="Courier New"/>
              </a:rPr>
              <a:t>Array.prototype.nuevo_metodo</a:t>
            </a:r>
            <a:r>
              <a:rPr lang="es-ES_tradnl" sz="1900" dirty="0">
                <a:latin typeface="Courier New"/>
                <a:cs typeface="Courier New"/>
              </a:rPr>
              <a:t> = </a:t>
            </a:r>
            <a:r>
              <a:rPr lang="es-ES_tradnl" sz="1900" dirty="0" err="1">
                <a:latin typeface="Courier New"/>
                <a:cs typeface="Courier New"/>
              </a:rPr>
              <a:t>nombre_de_la_funcion</a:t>
            </a:r>
            <a:r>
              <a:rPr lang="es-ES_tradnl" sz="1900" dirty="0" smtClean="0">
                <a:latin typeface="Courier New"/>
                <a:cs typeface="Courier New"/>
              </a:rPr>
              <a:t>;</a:t>
            </a:r>
            <a:endParaRPr lang="es-ES_tradnl" sz="1900" dirty="0">
              <a:latin typeface="Courier New"/>
              <a:cs typeface="Courier New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498290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36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:</a:t>
            </a:r>
            <a:endParaRPr lang="es-ES_tradnl" dirty="0" smtClean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5813930"/>
              </p:ext>
            </p:extLst>
          </p:nvPr>
        </p:nvGraphicFramePr>
        <p:xfrm>
          <a:off x="3049384" y="2780928"/>
          <a:ext cx="3178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400"/>
                <a:gridCol w="15894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Métodos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push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shift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concat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pop()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join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slice()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>
                          <a:effectLst/>
                          <a:latin typeface="Courier New"/>
                          <a:ea typeface="Times New Roman"/>
                        </a:rPr>
                        <a:t>reverse()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sort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unshift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_tradnl" sz="1400" spc="-15" dirty="0" err="1">
                          <a:effectLst/>
                          <a:latin typeface="Courier New"/>
                          <a:ea typeface="Times New Roman"/>
                        </a:rPr>
                        <a:t>splice</a:t>
                      </a:r>
                      <a:r>
                        <a:rPr lang="es-ES_tradnl" sz="1400" spc="-15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286013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37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push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/>
              <a:t>Añade nuevos elementos al </a:t>
            </a:r>
            <a:r>
              <a:rPr lang="es-ES_tradnl" dirty="0" err="1"/>
              <a:t>array</a:t>
            </a:r>
            <a:r>
              <a:rPr lang="es-ES_tradnl" dirty="0"/>
              <a:t> y devuelve la nueva longitud del </a:t>
            </a:r>
            <a:r>
              <a:rPr lang="es-ES_tradnl" dirty="0" err="1" smtClean="0"/>
              <a:t>array</a:t>
            </a:r>
            <a:r>
              <a:rPr lang="es-ES_tradnl" dirty="0" smtClean="0"/>
              <a:t>.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pizzas = new Array(“</a:t>
            </a:r>
            <a:r>
              <a:rPr lang="en-US" dirty="0" err="1">
                <a:latin typeface="Courier New"/>
                <a:cs typeface="Courier New"/>
              </a:rPr>
              <a:t>Carbonara</a:t>
            </a:r>
            <a:r>
              <a:rPr lang="en-US" dirty="0">
                <a:latin typeface="Courier New"/>
                <a:cs typeface="Courier New"/>
              </a:rPr>
              <a:t>”, “</a:t>
            </a:r>
            <a:r>
              <a:rPr lang="en-US" dirty="0" err="1">
                <a:latin typeface="Courier New"/>
                <a:cs typeface="Courier New"/>
              </a:rPr>
              <a:t>Quattro_Stagioni</a:t>
            </a:r>
            <a:r>
              <a:rPr lang="en-US" dirty="0">
                <a:latin typeface="Courier New"/>
                <a:cs typeface="Courier New"/>
              </a:rPr>
              <a:t>”, 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>
                <a:latin typeface="Courier New"/>
                <a:cs typeface="Courier New"/>
              </a:rPr>
              <a:t>“</a:t>
            </a:r>
            <a:r>
              <a:rPr lang="es-ES_tradnl" dirty="0" err="1">
                <a:latin typeface="Courier New"/>
                <a:cs typeface="Courier New"/>
              </a:rPr>
              <a:t>Diavola</a:t>
            </a:r>
            <a:r>
              <a:rPr lang="es-ES_tradnl" dirty="0">
                <a:latin typeface="Courier New"/>
                <a:cs typeface="Courier New"/>
              </a:rPr>
              <a:t>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nuevo_numero_de_pizzas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pizzas.push</a:t>
            </a:r>
            <a:r>
              <a:rPr lang="es-ES_tradnl" dirty="0">
                <a:latin typeface="Courier New"/>
                <a:cs typeface="Courier New"/>
              </a:rPr>
              <a:t>(“</a:t>
            </a:r>
            <a:r>
              <a:rPr lang="es-ES_tradnl" dirty="0" err="1">
                <a:latin typeface="Courier New"/>
                <a:cs typeface="Courier New"/>
              </a:rPr>
              <a:t>Margherita</a:t>
            </a:r>
            <a:r>
              <a:rPr lang="es-ES_tradnl" dirty="0">
                <a:latin typeface="Courier New"/>
                <a:cs typeface="Courier New"/>
              </a:rPr>
              <a:t>”, </a:t>
            </a:r>
          </a:p>
          <a:p>
            <a:r>
              <a:rPr lang="es-ES_tradnl" dirty="0">
                <a:latin typeface="Courier New"/>
                <a:cs typeface="Courier New"/>
              </a:rPr>
              <a:t>    “</a:t>
            </a:r>
            <a:r>
              <a:rPr lang="es-ES_tradnl" dirty="0" err="1">
                <a:latin typeface="Courier New"/>
                <a:cs typeface="Courier New"/>
              </a:rPr>
              <a:t>Boscaiola</a:t>
            </a:r>
            <a:r>
              <a:rPr lang="es-ES_tradnl" dirty="0">
                <a:latin typeface="Courier New"/>
                <a:cs typeface="Courier New"/>
              </a:rPr>
              <a:t>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(“Número de pizzas disponibles: “ + 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nuevo_numero_de_pizzas</a:t>
            </a:r>
            <a:r>
              <a:rPr lang="es-ES_tradnl" dirty="0">
                <a:latin typeface="Courier New"/>
                <a:cs typeface="Courier New"/>
              </a:rPr>
              <a:t> + “&lt;</a:t>
            </a:r>
            <a:r>
              <a:rPr lang="es-ES_tradnl" dirty="0" err="1">
                <a:latin typeface="Courier New"/>
                <a:cs typeface="Courier New"/>
              </a:rPr>
              <a:t>br</a:t>
            </a:r>
            <a:r>
              <a:rPr lang="es-ES_tradnl" dirty="0">
                <a:latin typeface="Courier New"/>
                <a:cs typeface="Courier New"/>
              </a:rPr>
              <a:t> /&gt;“);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" dirty="0" err="1">
                <a:latin typeface="Courier New"/>
                <a:cs typeface="Courier New"/>
              </a:rPr>
              <a:t>document.write</a:t>
            </a:r>
            <a:r>
              <a:rPr lang="es-ES" dirty="0">
                <a:latin typeface="Courier New"/>
                <a:cs typeface="Courier New"/>
              </a:rPr>
              <a:t>(pizzas);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900807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38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concat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/>
              <a:t>Selecciona un </a:t>
            </a:r>
            <a:r>
              <a:rPr lang="es-ES_tradnl" dirty="0" err="1"/>
              <a:t>array</a:t>
            </a:r>
            <a:r>
              <a:rPr lang="es-ES_tradnl" dirty="0"/>
              <a:t> y lo concatena con otros elementos en un nuevo </a:t>
            </a:r>
            <a:r>
              <a:rPr lang="es-ES_tradnl" dirty="0" err="1" smtClean="0"/>
              <a:t>array</a:t>
            </a:r>
            <a:r>
              <a:rPr lang="es-ES_tradnl" dirty="0" smtClean="0"/>
              <a:t>.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&lt;script </a:t>
            </a:r>
            <a:r>
              <a:rPr lang="es-ES_tradnl" dirty="0" err="1">
                <a:latin typeface="Courier New"/>
                <a:cs typeface="Courier New"/>
              </a:rPr>
              <a:t>type</a:t>
            </a:r>
            <a:r>
              <a:rPr lang="es-ES_tradnl" dirty="0">
                <a:latin typeface="Courier New"/>
                <a:cs typeface="Courier New"/>
              </a:rPr>
              <a:t>=“</a:t>
            </a:r>
            <a:r>
              <a:rPr lang="es-ES_tradnl" dirty="0" err="1">
                <a:latin typeface="Courier New"/>
                <a:cs typeface="Courier New"/>
              </a:rPr>
              <a:t>text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javascript</a:t>
            </a:r>
            <a:r>
              <a:rPr lang="es-ES_tradnl" dirty="0">
                <a:latin typeface="Courier New"/>
                <a:cs typeface="Courier New"/>
              </a:rPr>
              <a:t>”&gt;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equipos_a</a:t>
            </a:r>
            <a:r>
              <a:rPr lang="es-ES_tradnl" dirty="0">
                <a:latin typeface="Courier New"/>
                <a:cs typeface="Courier New"/>
              </a:rPr>
              <a:t>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>
                <a:latin typeface="Courier New"/>
                <a:cs typeface="Courier New"/>
              </a:rPr>
              <a:t>(“Real Madrid”, “Barcelona”, </a:t>
            </a:r>
          </a:p>
          <a:p>
            <a:r>
              <a:rPr lang="es-ES_tradnl" dirty="0">
                <a:latin typeface="Courier New"/>
                <a:cs typeface="Courier New"/>
              </a:rPr>
              <a:t>    “Valencia”);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equipos_b</a:t>
            </a:r>
            <a:r>
              <a:rPr lang="es-ES_tradnl" dirty="0">
                <a:latin typeface="Courier New"/>
                <a:cs typeface="Courier New"/>
              </a:rPr>
              <a:t>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>
                <a:latin typeface="Courier New"/>
                <a:cs typeface="Courier New"/>
              </a:rPr>
              <a:t>(“Hércules”, “Elche”, </a:t>
            </a:r>
          </a:p>
          <a:p>
            <a:r>
              <a:rPr lang="es-ES_tradnl" dirty="0">
                <a:latin typeface="Courier New"/>
                <a:cs typeface="Courier New"/>
              </a:rPr>
              <a:t>    “Valladolid”);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equipos_copa_del_rey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equipos_a.concat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equipos_b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(“Equipos que juegan la copa: “ + 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equipos_copa_del_rey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_tradnl" dirty="0">
                <a:latin typeface="Courier New"/>
                <a:cs typeface="Courier New"/>
              </a:rPr>
              <a:t>&lt;/script&gt;</a:t>
            </a: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873001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39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join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/>
              <a:t>Concatena los elementos de un </a:t>
            </a:r>
            <a:r>
              <a:rPr lang="es-ES_tradnl" dirty="0" err="1"/>
              <a:t>array</a:t>
            </a:r>
            <a:r>
              <a:rPr lang="es-ES_tradnl" dirty="0"/>
              <a:t> en una sola cadena separada por un carácter </a:t>
            </a:r>
            <a:r>
              <a:rPr lang="es-ES_tradnl" dirty="0" smtClean="0"/>
              <a:t>opcional.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pizzas = new Array(“</a:t>
            </a:r>
            <a:r>
              <a:rPr lang="en-US" dirty="0" err="1">
                <a:latin typeface="Courier New"/>
                <a:cs typeface="Courier New"/>
              </a:rPr>
              <a:t>Carbonara</a:t>
            </a:r>
            <a:r>
              <a:rPr lang="en-US" dirty="0">
                <a:latin typeface="Courier New"/>
                <a:cs typeface="Courier New"/>
              </a:rPr>
              <a:t>”, “</a:t>
            </a:r>
            <a:r>
              <a:rPr lang="en-US" dirty="0" err="1">
                <a:latin typeface="Courier New"/>
                <a:cs typeface="Courier New"/>
              </a:rPr>
              <a:t>Quattro_Stagioni</a:t>
            </a:r>
            <a:r>
              <a:rPr lang="en-US" dirty="0">
                <a:latin typeface="Courier New"/>
                <a:cs typeface="Courier New"/>
              </a:rPr>
              <a:t>”, 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>
                <a:latin typeface="Courier New"/>
                <a:cs typeface="Courier New"/>
              </a:rPr>
              <a:t>“</a:t>
            </a:r>
            <a:r>
              <a:rPr lang="es-ES_tradnl" dirty="0" err="1">
                <a:latin typeface="Courier New"/>
                <a:cs typeface="Courier New"/>
              </a:rPr>
              <a:t>Diavola</a:t>
            </a:r>
            <a:r>
              <a:rPr lang="es-ES_tradnl" dirty="0">
                <a:latin typeface="Courier New"/>
                <a:cs typeface="Courier New"/>
              </a:rPr>
              <a:t>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pizzas.join</a:t>
            </a:r>
            <a:r>
              <a:rPr lang="es-ES_tradnl" dirty="0">
                <a:latin typeface="Courier New"/>
                <a:cs typeface="Courier New"/>
              </a:rPr>
              <a:t>(“ - “));</a:t>
            </a:r>
          </a:p>
          <a:p>
            <a:r>
              <a:rPr lang="es-ES" dirty="0">
                <a:latin typeface="Courier New"/>
                <a:cs typeface="Courier New"/>
              </a:rPr>
              <a:t>&lt;/script&gt; 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61161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Courier New"/>
                <a:cs typeface="Courier New"/>
              </a:rPr>
              <a:t>escape()</a:t>
            </a:r>
            <a:r>
              <a:rPr lang="es-ES" dirty="0" smtClean="0"/>
              <a:t>: recibe como </a:t>
            </a:r>
            <a:r>
              <a:rPr lang="es-ES_tradnl" dirty="0"/>
              <a:t>argumento una cadena de caracteres y devuelve esa misma cadena sustituida con su codificación en </a:t>
            </a:r>
            <a:r>
              <a:rPr lang="es-ES_tradnl" dirty="0" smtClean="0"/>
              <a:t>ASCII.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971600" y="3474873"/>
            <a:ext cx="792088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&lt;script </a:t>
            </a:r>
            <a:r>
              <a:rPr lang="es-ES_tradnl" dirty="0" err="1">
                <a:latin typeface="Courier New"/>
                <a:cs typeface="Courier New"/>
              </a:rPr>
              <a:t>type</a:t>
            </a:r>
            <a:r>
              <a:rPr lang="es-ES_tradnl" dirty="0">
                <a:latin typeface="Courier New"/>
                <a:cs typeface="Courier New"/>
              </a:rPr>
              <a:t>=“</a:t>
            </a:r>
            <a:r>
              <a:rPr lang="es-ES_tradnl" dirty="0" err="1">
                <a:latin typeface="Courier New"/>
                <a:cs typeface="Courier New"/>
              </a:rPr>
              <a:t>text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javascript</a:t>
            </a:r>
            <a:r>
              <a:rPr lang="es-ES_tradnl" dirty="0">
                <a:latin typeface="Courier New"/>
                <a:cs typeface="Courier New"/>
              </a:rPr>
              <a:t>”&gt;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input = </a:t>
            </a:r>
            <a:r>
              <a:rPr lang="es-ES_tradnl" dirty="0" err="1">
                <a:latin typeface="Courier New"/>
                <a:cs typeface="Courier New"/>
              </a:rPr>
              <a:t>prompt</a:t>
            </a:r>
            <a:r>
              <a:rPr lang="es-ES_tradnl" dirty="0">
                <a:latin typeface="Courier New"/>
                <a:cs typeface="Courier New"/>
              </a:rPr>
              <a:t>(“Introduce una cadena”);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inputCodificado</a:t>
            </a:r>
            <a:r>
              <a:rPr lang="es-ES_tradnl" dirty="0">
                <a:latin typeface="Courier New"/>
                <a:cs typeface="Courier New"/>
              </a:rPr>
              <a:t> = escape(input);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alert</a:t>
            </a:r>
            <a:r>
              <a:rPr lang="es-ES_tradnl" dirty="0">
                <a:latin typeface="Courier New"/>
                <a:cs typeface="Courier New"/>
              </a:rPr>
              <a:t>(“Cadena codificada: “ + </a:t>
            </a:r>
            <a:r>
              <a:rPr lang="es-ES_tradnl" dirty="0" err="1">
                <a:latin typeface="Courier New"/>
                <a:cs typeface="Courier New"/>
              </a:rPr>
              <a:t>inputCodificado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_tradnl" dirty="0">
                <a:latin typeface="Courier New"/>
                <a:cs typeface="Courier New"/>
              </a:rPr>
              <a:t>&lt;/script&gt;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780657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40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smtClean="0">
                <a:latin typeface="Courier New"/>
                <a:cs typeface="Courier New"/>
              </a:rPr>
              <a:t>reverse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/>
              <a:t>Invierte el orden de los elementos de un </a:t>
            </a:r>
            <a:r>
              <a:rPr lang="es-ES_tradnl" dirty="0" err="1" smtClean="0"/>
              <a:t>array</a:t>
            </a:r>
            <a:r>
              <a:rPr lang="es-ES_tradnl" dirty="0" smtClean="0"/>
              <a:t>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numeros</a:t>
            </a:r>
            <a:r>
              <a:rPr lang="en-US" dirty="0">
                <a:latin typeface="Courier New"/>
                <a:cs typeface="Courier New"/>
              </a:rPr>
              <a:t> = new Array(1,2,3,4,5,6,7,8,9,10);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numeros.reverse</a:t>
            </a:r>
            <a:r>
              <a:rPr lang="es-ES_tradnl" dirty="0">
                <a:latin typeface="Courier New"/>
                <a:cs typeface="Courier New"/>
              </a:rPr>
              <a:t>();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numeros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6526389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41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unshift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Añade nuevos elementos al inicio de un </a:t>
            </a:r>
            <a:r>
              <a:rPr lang="es-ES_tradnl" dirty="0" err="1"/>
              <a:t>array</a:t>
            </a:r>
            <a:r>
              <a:rPr lang="es-ES_tradnl" dirty="0"/>
              <a:t> y devuelve el número de elementos del nuevo </a:t>
            </a:r>
            <a:r>
              <a:rPr lang="es-ES_tradnl" dirty="0" err="1"/>
              <a:t>array</a:t>
            </a:r>
            <a:r>
              <a:rPr lang="es-ES_tradnl" dirty="0"/>
              <a:t> </a:t>
            </a:r>
            <a:r>
              <a:rPr lang="es-ES_tradnl" dirty="0" smtClean="0"/>
              <a:t>modificado.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501008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sedes_JJOO</a:t>
            </a:r>
            <a:r>
              <a:rPr lang="en-US" dirty="0">
                <a:latin typeface="Courier New"/>
                <a:cs typeface="Courier New"/>
              </a:rPr>
              <a:t> = new Array(“</a:t>
            </a:r>
            <a:r>
              <a:rPr lang="en-US" dirty="0" err="1">
                <a:latin typeface="Courier New"/>
                <a:cs typeface="Courier New"/>
              </a:rPr>
              <a:t>Atenas</a:t>
            </a:r>
            <a:r>
              <a:rPr lang="en-US" dirty="0">
                <a:latin typeface="Courier New"/>
                <a:cs typeface="Courier New"/>
              </a:rPr>
              <a:t>”, “Sydney”, 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>
                <a:latin typeface="Courier New"/>
                <a:cs typeface="Courier New"/>
              </a:rPr>
              <a:t>“Atlanta”);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numero_sedes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sedes_JJOO.unshift</a:t>
            </a:r>
            <a:r>
              <a:rPr lang="es-ES_tradnl" dirty="0">
                <a:latin typeface="Courier New"/>
                <a:cs typeface="Courier New"/>
              </a:rPr>
              <a:t>(“Pekín”);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(“Últimas ” + </a:t>
            </a:r>
            <a:r>
              <a:rPr lang="es-ES_tradnl" dirty="0" err="1">
                <a:latin typeface="Courier New"/>
                <a:cs typeface="Courier New"/>
              </a:rPr>
              <a:t>numero_sedes</a:t>
            </a:r>
            <a:r>
              <a:rPr lang="es-ES_tradnl" dirty="0">
                <a:latin typeface="Courier New"/>
                <a:cs typeface="Courier New"/>
              </a:rPr>
              <a:t> + “ sedes 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" dirty="0">
                <a:latin typeface="Courier New"/>
                <a:cs typeface="Courier New"/>
              </a:rPr>
              <a:t>olímpicas: “ + </a:t>
            </a:r>
            <a:r>
              <a:rPr lang="es-ES" dirty="0" err="1">
                <a:latin typeface="Courier New"/>
                <a:cs typeface="Courier New"/>
              </a:rPr>
              <a:t>sedes_JJOO</a:t>
            </a:r>
            <a:r>
              <a:rPr lang="es-ES" dirty="0">
                <a:latin typeface="Courier New"/>
                <a:cs typeface="Courier New"/>
              </a:rPr>
              <a:t>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785234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42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shift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Elimina el primer elemento de un </a:t>
            </a:r>
            <a:r>
              <a:rPr lang="es-ES_tradnl" dirty="0" err="1" smtClean="0"/>
              <a:t>array</a:t>
            </a:r>
            <a:r>
              <a:rPr lang="es-ES_tradnl" dirty="0" smtClean="0"/>
              <a:t>. 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pizzas = new Array(“</a:t>
            </a:r>
            <a:r>
              <a:rPr lang="en-US" dirty="0" err="1">
                <a:latin typeface="Courier New"/>
                <a:cs typeface="Courier New"/>
              </a:rPr>
              <a:t>Carbonara</a:t>
            </a:r>
            <a:r>
              <a:rPr lang="en-US" dirty="0">
                <a:latin typeface="Courier New"/>
                <a:cs typeface="Courier New"/>
              </a:rPr>
              <a:t>”, “</a:t>
            </a:r>
            <a:r>
              <a:rPr lang="en-US" dirty="0" err="1">
                <a:latin typeface="Courier New"/>
                <a:cs typeface="Courier New"/>
              </a:rPr>
              <a:t>Quattro_Stagioni</a:t>
            </a:r>
            <a:r>
              <a:rPr lang="en-US" dirty="0">
                <a:latin typeface="Courier New"/>
                <a:cs typeface="Courier New"/>
              </a:rPr>
              <a:t>”, 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>
                <a:latin typeface="Courier New"/>
                <a:cs typeface="Courier New"/>
              </a:rPr>
              <a:t>“</a:t>
            </a:r>
            <a:r>
              <a:rPr lang="es-ES_tradnl" dirty="0" err="1">
                <a:latin typeface="Courier New"/>
                <a:cs typeface="Courier New"/>
              </a:rPr>
              <a:t>Diavola</a:t>
            </a:r>
            <a:r>
              <a:rPr lang="es-ES_tradnl" dirty="0">
                <a:latin typeface="Courier New"/>
                <a:cs typeface="Courier New"/>
              </a:rPr>
              <a:t>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pizza_removida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pizzas.shift</a:t>
            </a:r>
            <a:r>
              <a:rPr lang="es-ES_tradnl" dirty="0">
                <a:latin typeface="Courier New"/>
                <a:cs typeface="Courier New"/>
              </a:rPr>
              <a:t>();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(“Pizza eliminada de la lista: “ + 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pizza_removida</a:t>
            </a:r>
            <a:r>
              <a:rPr lang="es-ES_tradnl" dirty="0">
                <a:latin typeface="Courier New"/>
                <a:cs typeface="Courier New"/>
              </a:rPr>
              <a:t> + “&lt;</a:t>
            </a:r>
            <a:r>
              <a:rPr lang="es-ES_tradnl" dirty="0" err="1">
                <a:latin typeface="Courier New"/>
                <a:cs typeface="Courier New"/>
              </a:rPr>
              <a:t>br</a:t>
            </a:r>
            <a:r>
              <a:rPr lang="es-ES_tradnl" dirty="0">
                <a:latin typeface="Courier New"/>
                <a:cs typeface="Courier New"/>
              </a:rPr>
              <a:t> /&gt;“);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(“Nueva lista de pizzas: “ + pizzas);</a:t>
            </a: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739237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43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smtClean="0">
                <a:latin typeface="Courier New"/>
                <a:cs typeface="Courier New"/>
              </a:rPr>
              <a:t>pop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Elimina el último elemento de un </a:t>
            </a:r>
            <a:r>
              <a:rPr lang="es-ES_tradnl" dirty="0" err="1" smtClean="0"/>
              <a:t>array</a:t>
            </a:r>
            <a:r>
              <a:rPr lang="es-ES_tradnl" dirty="0" smtClean="0"/>
              <a:t>. 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&lt;script </a:t>
            </a:r>
            <a:r>
              <a:rPr lang="es-ES_tradnl" dirty="0" err="1">
                <a:latin typeface="Courier New"/>
                <a:cs typeface="Courier New"/>
              </a:rPr>
              <a:t>type</a:t>
            </a:r>
            <a:r>
              <a:rPr lang="es-ES_tradnl" dirty="0">
                <a:latin typeface="Courier New"/>
                <a:cs typeface="Courier New"/>
              </a:rPr>
              <a:t>=“</a:t>
            </a:r>
            <a:r>
              <a:rPr lang="es-ES_tradnl" dirty="0" err="1">
                <a:latin typeface="Courier New"/>
                <a:cs typeface="Courier New"/>
              </a:rPr>
              <a:t>text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javascript</a:t>
            </a:r>
            <a:r>
              <a:rPr lang="es-ES_tradnl" dirty="0">
                <a:latin typeface="Courier New"/>
                <a:cs typeface="Courier New"/>
              </a:rPr>
              <a:t>”&gt;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premios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>
                <a:latin typeface="Courier New"/>
                <a:cs typeface="Courier New"/>
              </a:rPr>
              <a:t>(“Coche”, “1000 Euros”, “Manual de </a:t>
            </a:r>
          </a:p>
          <a:p>
            <a:r>
              <a:rPr lang="es-ES_tradnl" dirty="0">
                <a:latin typeface="Courier New"/>
                <a:cs typeface="Courier New"/>
              </a:rPr>
              <a:t>    JavaScript”);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tercer_premio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premios.pop</a:t>
            </a:r>
            <a:r>
              <a:rPr lang="es-ES_tradnl" dirty="0">
                <a:latin typeface="Courier New"/>
                <a:cs typeface="Courier New"/>
              </a:rPr>
              <a:t>();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(“El tercer premio es: “ + </a:t>
            </a:r>
            <a:r>
              <a:rPr lang="es-ES_tradnl" dirty="0" err="1">
                <a:latin typeface="Courier New"/>
                <a:cs typeface="Courier New"/>
              </a:rPr>
              <a:t>tercer_premio</a:t>
            </a:r>
            <a:r>
              <a:rPr lang="es-ES_tradnl" dirty="0">
                <a:latin typeface="Courier New"/>
                <a:cs typeface="Courier New"/>
              </a:rPr>
              <a:t> + </a:t>
            </a:r>
          </a:p>
          <a:p>
            <a:r>
              <a:rPr lang="es-ES_tradnl" dirty="0">
                <a:latin typeface="Courier New"/>
                <a:cs typeface="Courier New"/>
              </a:rPr>
              <a:t>    “&lt;</a:t>
            </a:r>
            <a:r>
              <a:rPr lang="es-ES_tradnl" dirty="0" err="1">
                <a:latin typeface="Courier New"/>
                <a:cs typeface="Courier New"/>
              </a:rPr>
              <a:t>br</a:t>
            </a:r>
            <a:r>
              <a:rPr lang="es-ES_tradnl" dirty="0">
                <a:latin typeface="Courier New"/>
                <a:cs typeface="Courier New"/>
              </a:rPr>
              <a:t> /&gt;“);	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(“Quedan los siguientes premios: “ + 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" dirty="0">
                <a:latin typeface="Courier New"/>
                <a:cs typeface="Courier New"/>
              </a:rPr>
              <a:t>premios);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383010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44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slice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Devuelve un nuevo </a:t>
            </a:r>
            <a:r>
              <a:rPr lang="es-ES_tradnl" dirty="0" err="1"/>
              <a:t>array</a:t>
            </a:r>
            <a:r>
              <a:rPr lang="es-ES_tradnl" dirty="0"/>
              <a:t> con un subconjunto de los elementos del </a:t>
            </a:r>
            <a:r>
              <a:rPr lang="es-ES_tradnl" dirty="0" err="1"/>
              <a:t>array</a:t>
            </a:r>
            <a:r>
              <a:rPr lang="es-ES_tradnl" dirty="0"/>
              <a:t> que ha usado el </a:t>
            </a:r>
            <a:r>
              <a:rPr lang="es-ES_tradnl" dirty="0" smtClean="0"/>
              <a:t>método. 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numeros</a:t>
            </a:r>
            <a:r>
              <a:rPr lang="en-US" dirty="0">
                <a:latin typeface="Courier New"/>
                <a:cs typeface="Courier New"/>
              </a:rPr>
              <a:t> = new Array(1,2,3,4,5,6,7,8,9,10);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primeros_cinco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numeros.slice</a:t>
            </a:r>
            <a:r>
              <a:rPr lang="es-ES_tradnl" dirty="0">
                <a:latin typeface="Courier New"/>
                <a:cs typeface="Courier New"/>
              </a:rPr>
              <a:t>(0,5);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ultimos_cuatro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numeros.slice</a:t>
            </a:r>
            <a:r>
              <a:rPr lang="es-ES_tradnl" dirty="0">
                <a:latin typeface="Courier New"/>
                <a:cs typeface="Courier New"/>
              </a:rPr>
              <a:t>(-4);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primeros_cinco</a:t>
            </a:r>
            <a:r>
              <a:rPr lang="es-ES_tradnl" dirty="0">
                <a:latin typeface="Courier New"/>
                <a:cs typeface="Courier New"/>
              </a:rPr>
              <a:t> + “&lt;</a:t>
            </a:r>
            <a:r>
              <a:rPr lang="es-ES_tradnl" dirty="0" err="1">
                <a:latin typeface="Courier New"/>
                <a:cs typeface="Courier New"/>
              </a:rPr>
              <a:t>br</a:t>
            </a:r>
            <a:r>
              <a:rPr lang="es-ES_tradnl" dirty="0">
                <a:latin typeface="Courier New"/>
                <a:cs typeface="Courier New"/>
              </a:rPr>
              <a:t>&gt;“);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ultimos_cuatro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_tradnl" dirty="0">
                <a:latin typeface="Courier New"/>
                <a:cs typeface="Courier New"/>
              </a:rPr>
              <a:t>&lt;/script&gt;</a:t>
            </a: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481344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45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sort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Ordena alfabéticamente los elementos de un </a:t>
            </a:r>
            <a:r>
              <a:rPr lang="es-ES_tradnl" dirty="0" err="1"/>
              <a:t>array</a:t>
            </a:r>
            <a:r>
              <a:rPr lang="es-ES_tradnl" dirty="0"/>
              <a:t>. Podemos definir una nueva función para ordenarlos con otro </a:t>
            </a:r>
            <a:r>
              <a:rPr lang="es-ES_tradnl" dirty="0" smtClean="0"/>
              <a:t>criterio.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546881"/>
            <a:ext cx="85689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&lt;script </a:t>
            </a:r>
            <a:r>
              <a:rPr lang="es-ES_tradnl" dirty="0" err="1">
                <a:latin typeface="Courier New"/>
                <a:cs typeface="Courier New"/>
              </a:rPr>
              <a:t>type</a:t>
            </a:r>
            <a:r>
              <a:rPr lang="es-ES_tradnl" dirty="0">
                <a:latin typeface="Courier New"/>
                <a:cs typeface="Courier New"/>
              </a:rPr>
              <a:t>=“</a:t>
            </a:r>
            <a:r>
              <a:rPr lang="es-ES_tradnl" dirty="0" err="1">
                <a:latin typeface="Courier New"/>
                <a:cs typeface="Courier New"/>
              </a:rPr>
              <a:t>text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javascript</a:t>
            </a:r>
            <a:r>
              <a:rPr lang="es-ES_tradnl" dirty="0">
                <a:latin typeface="Courier New"/>
                <a:cs typeface="Courier New"/>
              </a:rPr>
              <a:t>”&gt;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apellidos = new </a:t>
            </a:r>
            <a:r>
              <a:rPr lang="es-ES_tradnl" dirty="0" err="1">
                <a:latin typeface="Courier New"/>
                <a:cs typeface="Courier New"/>
              </a:rPr>
              <a:t>Array</a:t>
            </a:r>
            <a:r>
              <a:rPr lang="es-ES_tradnl" dirty="0">
                <a:latin typeface="Courier New"/>
                <a:cs typeface="Courier New"/>
              </a:rPr>
              <a:t>(“Pérez”, “Guijarro”, “Arias”, </a:t>
            </a:r>
          </a:p>
          <a:p>
            <a:r>
              <a:rPr lang="es-ES_tradnl" dirty="0">
                <a:latin typeface="Courier New"/>
                <a:cs typeface="Courier New"/>
              </a:rPr>
              <a:t>    “González”);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apellidos.sort</a:t>
            </a:r>
            <a:r>
              <a:rPr lang="es-ES_tradnl" dirty="0">
                <a:latin typeface="Courier New"/>
                <a:cs typeface="Courier New"/>
              </a:rPr>
              <a:t>();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(apellidos);</a:t>
            </a: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968924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Arrays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46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/>
          <a:p>
            <a:r>
              <a:rPr lang="es-ES_tradnl" dirty="0" smtClean="0"/>
              <a:t>Métodos de los </a:t>
            </a:r>
            <a:r>
              <a:rPr lang="es-ES_tradnl" dirty="0" err="1" smtClean="0"/>
              <a:t>arrays</a:t>
            </a:r>
            <a:r>
              <a:rPr lang="es-ES_tradnl" dirty="0" smtClean="0"/>
              <a:t> </a:t>
            </a:r>
            <a:r>
              <a:rPr lang="es-ES" dirty="0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>
                <a:latin typeface="Courier New"/>
                <a:cs typeface="Courier New"/>
              </a:rPr>
              <a:t>splice</a:t>
            </a:r>
            <a:r>
              <a:rPr lang="es-ES_tradnl" dirty="0" smtClean="0">
                <a:latin typeface="Courier New"/>
                <a:cs typeface="Courier New"/>
              </a:rPr>
              <a:t>()</a:t>
            </a:r>
            <a:r>
              <a:rPr lang="es-ES_tradnl" dirty="0" smtClean="0"/>
              <a:t>:</a:t>
            </a:r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/>
              <a:t>Elimina, sustituye o añade elementos del </a:t>
            </a:r>
            <a:r>
              <a:rPr lang="es-ES_tradnl" dirty="0" err="1"/>
              <a:t>array</a:t>
            </a:r>
            <a:r>
              <a:rPr lang="es-ES_tradnl" dirty="0"/>
              <a:t> dependiendo de los argumentos del </a:t>
            </a:r>
            <a:r>
              <a:rPr lang="es-ES_tradnl" dirty="0" smtClean="0"/>
              <a:t>método. </a:t>
            </a:r>
            <a:endParaRPr lang="es-ES_tradnl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3212976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 = new Array(“Ferrari”, “BMW”, “Fiat”);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s-ES" dirty="0" err="1">
                <a:latin typeface="Courier New"/>
                <a:cs typeface="Courier New"/>
              </a:rPr>
              <a:t>coches.splice</a:t>
            </a:r>
            <a:r>
              <a:rPr lang="es-ES" dirty="0">
                <a:latin typeface="Courier New"/>
                <a:cs typeface="Courier New"/>
              </a:rPr>
              <a:t>(2,0,”Seat”);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err="1">
                <a:latin typeface="Courier New"/>
                <a:cs typeface="Courier New"/>
              </a:rPr>
              <a:t>document.write</a:t>
            </a:r>
            <a:r>
              <a:rPr lang="es-ES" dirty="0">
                <a:latin typeface="Courier New"/>
                <a:cs typeface="Courier New"/>
              </a:rPr>
              <a:t>(coches);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065005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definidos por 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JavaScript proporciona una serie objetos predefinidos, sin embargo es posible crear nuevos objetos definidos por el </a:t>
            </a:r>
            <a:r>
              <a:rPr lang="es-ES" dirty="0" smtClean="0"/>
              <a:t>usuario.</a:t>
            </a:r>
            <a:endParaRPr lang="es-ES" dirty="0" smtClean="0"/>
          </a:p>
          <a:p>
            <a:r>
              <a:rPr lang="es-ES" dirty="0" smtClean="0"/>
              <a:t>Cada uno de estos objetos puede tener sus propios métodos y </a:t>
            </a:r>
            <a:r>
              <a:rPr lang="es-ES" dirty="0" smtClean="0"/>
              <a:t>propiedades.</a:t>
            </a:r>
            <a:endParaRPr lang="es-ES" dirty="0" smtClean="0"/>
          </a:p>
          <a:p>
            <a:r>
              <a:rPr lang="es-ES" dirty="0" smtClean="0"/>
              <a:t>La creación de nuevos objetos resulta útil en el desarrollo de aplicaciones </a:t>
            </a:r>
            <a:r>
              <a:rPr lang="es-ES" dirty="0" smtClean="0"/>
              <a:t>avanzadas.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477257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definidos por 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Declaración e inicialización de los </a:t>
            </a:r>
            <a:r>
              <a:rPr lang="es-ES" dirty="0" smtClean="0"/>
              <a:t>objetos:</a:t>
            </a:r>
            <a:endParaRPr lang="es-ES" dirty="0"/>
          </a:p>
          <a:p>
            <a:pPr lvl="1"/>
            <a:r>
              <a:rPr lang="es-ES" dirty="0" smtClean="0"/>
              <a:t>Un objeto es una entidad que posee unas propiedades que lo caracterizan y unos métodos que actúan sobre estas </a:t>
            </a:r>
            <a:r>
              <a:rPr lang="es-ES" dirty="0" smtClean="0"/>
              <a:t>propiedades.</a:t>
            </a:r>
            <a:endParaRPr lang="es-ES" dirty="0" smtClean="0"/>
          </a:p>
          <a:p>
            <a:pPr lvl="1"/>
            <a:r>
              <a:rPr lang="es-ES" dirty="0" smtClean="0"/>
              <a:t>Su sintaxis es la siguiente: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48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611560" y="3861048"/>
            <a:ext cx="77768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Courier New"/>
                <a:cs typeface="Courier New"/>
              </a:rPr>
              <a:t>function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mi_objeto</a:t>
            </a:r>
            <a:r>
              <a:rPr lang="es-ES_tradnl" dirty="0">
                <a:latin typeface="Courier New"/>
                <a:cs typeface="Courier New"/>
              </a:rPr>
              <a:t> (valor_1, valor_2, </a:t>
            </a:r>
            <a:r>
              <a:rPr lang="es-ES_tradnl" dirty="0" err="1">
                <a:latin typeface="Courier New"/>
                <a:cs typeface="Courier New"/>
              </a:rPr>
              <a:t>valor_x</a:t>
            </a:r>
            <a:r>
              <a:rPr lang="es-ES_tradnl" dirty="0">
                <a:latin typeface="Courier New"/>
                <a:cs typeface="Courier New"/>
              </a:rPr>
              <a:t>){</a:t>
            </a:r>
          </a:p>
          <a:p>
            <a:r>
              <a:rPr lang="es-ES_tradnl" dirty="0">
                <a:latin typeface="Courier New"/>
                <a:cs typeface="Courier New"/>
              </a:rPr>
              <a:t>  this.propiedad_1 = valor_1;</a:t>
            </a:r>
          </a:p>
          <a:p>
            <a:r>
              <a:rPr lang="es-ES_tradnl" dirty="0">
                <a:latin typeface="Courier New"/>
                <a:cs typeface="Courier New"/>
              </a:rPr>
              <a:t>  this.propiedad_2 = valor_2;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this.propiedad_x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valor_x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}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024872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definidos por 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Ejemplo: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49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611560" y="2492896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function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(</a:t>
            </a:r>
            <a:r>
              <a:rPr lang="en-US" dirty="0" err="1">
                <a:latin typeface="Courier New"/>
                <a:cs typeface="Courier New"/>
              </a:rPr>
              <a:t>marca_in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modelo_in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anyo_in</a:t>
            </a:r>
            <a:r>
              <a:rPr lang="en-US" dirty="0">
                <a:latin typeface="Courier New"/>
                <a:cs typeface="Courier New"/>
              </a:rPr>
              <a:t>){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this.marca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marca_in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this.modelo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modelo_in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n-US" dirty="0" err="1">
                <a:latin typeface="Courier New"/>
                <a:cs typeface="Courier New"/>
              </a:rPr>
              <a:t>this.anyo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err="1">
                <a:latin typeface="Courier New"/>
                <a:cs typeface="Courier New"/>
              </a:rPr>
              <a:t>anyo_in</a:t>
            </a:r>
            <a:r>
              <a:rPr lang="en-US" dirty="0">
                <a:latin typeface="Courier New"/>
                <a:cs typeface="Courier New"/>
              </a:rPr>
              <a:t>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}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011853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eval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onvierte </a:t>
            </a:r>
            <a:r>
              <a:rPr lang="es-ES_tradnl" dirty="0"/>
              <a:t>una cadena que pasamos como argumento en código </a:t>
            </a:r>
            <a:r>
              <a:rPr lang="es-ES_tradnl" dirty="0" err="1"/>
              <a:t>JavaScript</a:t>
            </a:r>
            <a:r>
              <a:rPr lang="es-ES_tradnl" dirty="0"/>
              <a:t> </a:t>
            </a:r>
            <a:r>
              <a:rPr lang="es-ES_tradnl" dirty="0" smtClean="0"/>
              <a:t>ejecutable.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83568" y="3474873"/>
            <a:ext cx="82089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&lt;script </a:t>
            </a:r>
            <a:r>
              <a:rPr lang="es-ES_tradnl" dirty="0" err="1">
                <a:latin typeface="Courier New"/>
                <a:cs typeface="Courier New"/>
              </a:rPr>
              <a:t>type</a:t>
            </a:r>
            <a:r>
              <a:rPr lang="es-ES_tradnl" dirty="0">
                <a:latin typeface="Courier New"/>
                <a:cs typeface="Courier New"/>
              </a:rPr>
              <a:t>=“</a:t>
            </a:r>
            <a:r>
              <a:rPr lang="es-ES_tradnl" dirty="0" err="1">
                <a:latin typeface="Courier New"/>
                <a:cs typeface="Courier New"/>
              </a:rPr>
              <a:t>text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javascript</a:t>
            </a:r>
            <a:r>
              <a:rPr lang="es-ES_tradnl" dirty="0">
                <a:latin typeface="Courier New"/>
                <a:cs typeface="Courier New"/>
              </a:rPr>
              <a:t>”&gt;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input = </a:t>
            </a:r>
            <a:r>
              <a:rPr lang="es-ES_tradnl" dirty="0" err="1">
                <a:latin typeface="Courier New"/>
                <a:cs typeface="Courier New"/>
              </a:rPr>
              <a:t>prompt</a:t>
            </a:r>
            <a:r>
              <a:rPr lang="es-ES_tradnl" dirty="0">
                <a:latin typeface="Courier New"/>
                <a:cs typeface="Courier New"/>
              </a:rPr>
              <a:t>(“Introduce una operación numérica”);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resultado = </a:t>
            </a:r>
            <a:r>
              <a:rPr lang="es-ES_tradnl" dirty="0" err="1">
                <a:latin typeface="Courier New"/>
                <a:cs typeface="Courier New"/>
              </a:rPr>
              <a:t>eval</a:t>
            </a:r>
            <a:r>
              <a:rPr lang="es-ES_tradnl" dirty="0">
                <a:latin typeface="Courier New"/>
                <a:cs typeface="Courier New"/>
              </a:rPr>
              <a:t>(input);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alert</a:t>
            </a:r>
            <a:r>
              <a:rPr lang="es-ES_tradnl" dirty="0">
                <a:latin typeface="Courier New"/>
                <a:cs typeface="Courier New"/>
              </a:rPr>
              <a:t> (“El resultado de la operación es: “ + resultado);</a:t>
            </a: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960161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definidos por 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Una vez declarado el nuevo tipo de objeto se pueden crear instancias mediante la palabra clave </a:t>
            </a:r>
            <a:r>
              <a:rPr lang="es-ES" sz="2400" dirty="0" smtClean="0">
                <a:latin typeface="Courier New"/>
                <a:cs typeface="Courier New"/>
              </a:rPr>
              <a:t>new</a:t>
            </a:r>
            <a:r>
              <a:rPr lang="es-ES" sz="2400" dirty="0" smtClean="0"/>
              <a:t>:</a:t>
            </a:r>
            <a:endParaRPr lang="es-ES" sz="24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50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238894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 = new Array(4);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[0] = new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(“Ferrari”, “</a:t>
            </a:r>
            <a:r>
              <a:rPr lang="en-US" dirty="0" err="1">
                <a:latin typeface="Courier New"/>
                <a:cs typeface="Courier New"/>
              </a:rPr>
              <a:t>Scaglietti</a:t>
            </a:r>
            <a:r>
              <a:rPr lang="en-US" dirty="0">
                <a:latin typeface="Courier New"/>
                <a:cs typeface="Courier New"/>
              </a:rPr>
              <a:t>”, “2010”);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[1] = new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(“BMW”, “Z4”, “2010”);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[2] = new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(“Seat”, “Toledo”, “1999”);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coches</a:t>
            </a:r>
            <a:r>
              <a:rPr lang="en-US" dirty="0">
                <a:latin typeface="Courier New"/>
                <a:cs typeface="Courier New"/>
              </a:rPr>
              <a:t>[3] = new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(“Fiat”, “500”, “1995”);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smtClean="0">
                <a:latin typeface="Courier New"/>
                <a:cs typeface="Courier New"/>
              </a:rPr>
              <a:t>for</a:t>
            </a:r>
            <a:r>
              <a:rPr lang="en-US" dirty="0">
                <a:latin typeface="Courier New"/>
                <a:cs typeface="Courier New"/>
              </a:rPr>
              <a:t>(</a:t>
            </a:r>
            <a:r>
              <a:rPr lang="en-US" dirty="0" err="1">
                <a:latin typeface="Courier New"/>
                <a:cs typeface="Courier New"/>
              </a:rPr>
              <a:t>i</a:t>
            </a:r>
            <a:r>
              <a:rPr lang="en-US" dirty="0">
                <a:latin typeface="Courier New"/>
                <a:cs typeface="Courier New"/>
              </a:rPr>
              <a:t>=0; </a:t>
            </a:r>
            <a:r>
              <a:rPr lang="en-US" dirty="0" err="1">
                <a:latin typeface="Courier New"/>
                <a:cs typeface="Courier New"/>
              </a:rPr>
              <a:t>i</a:t>
            </a:r>
            <a:r>
              <a:rPr lang="en-US" dirty="0">
                <a:latin typeface="Courier New"/>
                <a:cs typeface="Courier New"/>
              </a:rPr>
              <a:t>&lt;</a:t>
            </a:r>
            <a:r>
              <a:rPr lang="en-US" dirty="0" err="1">
                <a:latin typeface="Courier New"/>
                <a:cs typeface="Courier New"/>
              </a:rPr>
              <a:t>coches.length</a:t>
            </a:r>
            <a:r>
              <a:rPr lang="en-US" dirty="0">
                <a:latin typeface="Courier New"/>
                <a:cs typeface="Courier New"/>
              </a:rPr>
              <a:t>; </a:t>
            </a:r>
            <a:r>
              <a:rPr lang="en-US" dirty="0" err="1">
                <a:latin typeface="Courier New"/>
                <a:cs typeface="Courier New"/>
              </a:rPr>
              <a:t>i</a:t>
            </a:r>
            <a:r>
              <a:rPr lang="en-US" dirty="0">
                <a:latin typeface="Courier New"/>
                <a:cs typeface="Courier New"/>
              </a:rPr>
              <a:t>++){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document.write</a:t>
            </a:r>
            <a:r>
              <a:rPr lang="es-ES_tradnl" dirty="0">
                <a:latin typeface="Courier New"/>
                <a:cs typeface="Courier New"/>
              </a:rPr>
              <a:t>(“Marca: ”  + coches[i].marca + </a:t>
            </a:r>
          </a:p>
          <a:p>
            <a:r>
              <a:rPr lang="es-ES_tradnl" dirty="0">
                <a:latin typeface="Courier New"/>
                <a:cs typeface="Courier New"/>
              </a:rPr>
              <a:t>    “ - Modelo: ” + coches[i].modelo + “ - </a:t>
            </a:r>
            <a:r>
              <a:rPr lang="es-ES_tradnl" dirty="0" err="1">
                <a:latin typeface="Courier New"/>
                <a:cs typeface="Courier New"/>
              </a:rPr>
              <a:t>A&amp;ntilde;o</a:t>
            </a:r>
            <a:r>
              <a:rPr lang="es-ES_tradnl" dirty="0">
                <a:latin typeface="Courier New"/>
                <a:cs typeface="Courier New"/>
              </a:rPr>
              <a:t> </a:t>
            </a:r>
          </a:p>
          <a:p>
            <a:r>
              <a:rPr lang="es-ES_tradnl" dirty="0">
                <a:latin typeface="Courier New"/>
                <a:cs typeface="Courier New"/>
              </a:rPr>
              <a:t>    de </a:t>
            </a:r>
            <a:r>
              <a:rPr lang="es-ES_tradnl" dirty="0" err="1">
                <a:latin typeface="Courier New"/>
                <a:cs typeface="Courier New"/>
              </a:rPr>
              <a:t>fabricaci&amp;oacute;n</a:t>
            </a:r>
            <a:r>
              <a:rPr lang="es-ES_tradnl" dirty="0">
                <a:latin typeface="Courier New"/>
                <a:cs typeface="Courier New"/>
              </a:rPr>
              <a:t>: ” + coches[i].</a:t>
            </a:r>
            <a:r>
              <a:rPr lang="es-ES_tradnl" dirty="0" err="1">
                <a:latin typeface="Courier New"/>
                <a:cs typeface="Courier New"/>
              </a:rPr>
              <a:t>anyo</a:t>
            </a:r>
            <a:r>
              <a:rPr lang="es-ES_tradnl" dirty="0">
                <a:latin typeface="Courier New"/>
                <a:cs typeface="Courier New"/>
              </a:rPr>
              <a:t> + “&lt;</a:t>
            </a:r>
            <a:r>
              <a:rPr lang="es-ES_tradnl" dirty="0" err="1">
                <a:latin typeface="Courier New"/>
                <a:cs typeface="Courier New"/>
              </a:rPr>
              <a:t>br</a:t>
            </a:r>
            <a:r>
              <a:rPr lang="es-ES_tradnl" dirty="0">
                <a:latin typeface="Courier New"/>
                <a:cs typeface="Courier New"/>
              </a:rPr>
              <a:t>&gt;”);</a:t>
            </a:r>
          </a:p>
          <a:p>
            <a:r>
              <a:rPr lang="es-ES_tradnl" dirty="0">
                <a:latin typeface="Courier New"/>
                <a:cs typeface="Courier New"/>
              </a:rPr>
              <a:t>  } </a:t>
            </a:r>
          </a:p>
          <a:p>
            <a:r>
              <a:rPr lang="es-ES_tradnl" dirty="0">
                <a:latin typeface="Courier New"/>
                <a:cs typeface="Courier New"/>
              </a:rPr>
              <a:t>&lt;/script&gt;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181948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definidos por el usuario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Es posible añadir otras propiedades a cada instancia del objeto, por ejemplo:</a:t>
            </a:r>
            <a:endParaRPr lang="es-ES" sz="24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51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2837835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function </a:t>
            </a:r>
            <a:r>
              <a:rPr lang="en-US" dirty="0" err="1">
                <a:latin typeface="Courier New"/>
                <a:cs typeface="Courier New"/>
              </a:rPr>
              <a:t>Coche</a:t>
            </a:r>
            <a:r>
              <a:rPr lang="en-US" dirty="0">
                <a:latin typeface="Courier New"/>
                <a:cs typeface="Courier New"/>
              </a:rPr>
              <a:t> (</a:t>
            </a:r>
            <a:r>
              <a:rPr lang="en-US" dirty="0" err="1">
                <a:latin typeface="Courier New"/>
                <a:cs typeface="Courier New"/>
              </a:rPr>
              <a:t>marca_in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modelo_in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anyo_in</a:t>
            </a:r>
            <a:r>
              <a:rPr lang="en-US" dirty="0">
                <a:latin typeface="Courier New"/>
                <a:cs typeface="Courier New"/>
              </a:rPr>
              <a:t>){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this.marca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marca_in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this.modelo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modelo_in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this.anyo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anyo_in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r>
              <a:rPr lang="es-ES_tradnl" dirty="0">
                <a:latin typeface="Courier New"/>
                <a:cs typeface="Courier New"/>
              </a:rPr>
              <a:t>}</a:t>
            </a:r>
          </a:p>
          <a:p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mi_coche</a:t>
            </a:r>
            <a:r>
              <a:rPr lang="es-ES_tradnl" dirty="0">
                <a:latin typeface="Courier New"/>
                <a:cs typeface="Courier New"/>
              </a:rPr>
              <a:t> = new coche(“</a:t>
            </a:r>
            <a:r>
              <a:rPr lang="es-ES_tradnl" dirty="0" err="1">
                <a:latin typeface="Courier New"/>
                <a:cs typeface="Courier New"/>
              </a:rPr>
              <a:t>Pegeout</a:t>
            </a:r>
            <a:r>
              <a:rPr lang="es-ES_tradnl" dirty="0">
                <a:latin typeface="Courier New"/>
                <a:cs typeface="Courier New"/>
              </a:rPr>
              <a:t>”, “206cc”, “2003”);</a:t>
            </a:r>
          </a:p>
          <a:p>
            <a:r>
              <a:rPr lang="es-ES_tradnl" dirty="0" err="1">
                <a:latin typeface="Courier New"/>
                <a:cs typeface="Courier New"/>
              </a:rPr>
              <a:t>mi_coche.color</a:t>
            </a:r>
            <a:r>
              <a:rPr lang="es-ES_tradnl" dirty="0">
                <a:latin typeface="Courier New"/>
                <a:cs typeface="Courier New"/>
              </a:rPr>
              <a:t> = “azul”;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0333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isFinite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v</a:t>
            </a:r>
            <a:r>
              <a:rPr lang="es-ES_tradnl" dirty="0" err="1" smtClean="0"/>
              <a:t>erifica</a:t>
            </a:r>
            <a:r>
              <a:rPr lang="es-ES_tradnl" dirty="0" smtClean="0"/>
              <a:t> </a:t>
            </a:r>
            <a:r>
              <a:rPr lang="es-ES_tradnl" dirty="0"/>
              <a:t>si el número que pasamos como argumento es o no un número </a:t>
            </a:r>
            <a:r>
              <a:rPr lang="es-ES_tradnl" dirty="0" smtClean="0"/>
              <a:t>finito.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83568" y="3474873"/>
            <a:ext cx="82089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Courier New"/>
                <a:cs typeface="Courier New"/>
              </a:rPr>
              <a:t>if</a:t>
            </a:r>
            <a:r>
              <a:rPr lang="es-ES_tradnl" dirty="0">
                <a:latin typeface="Courier New"/>
                <a:cs typeface="Courier New"/>
              </a:rPr>
              <a:t>(</a:t>
            </a:r>
            <a:r>
              <a:rPr lang="es-ES_tradnl" dirty="0" err="1">
                <a:latin typeface="Courier New"/>
                <a:cs typeface="Courier New"/>
              </a:rPr>
              <a:t>isFinite</a:t>
            </a:r>
            <a:r>
              <a:rPr lang="es-ES_tradnl" dirty="0">
                <a:latin typeface="Courier New"/>
                <a:cs typeface="Courier New"/>
              </a:rPr>
              <a:t>(argumento)) {</a:t>
            </a:r>
          </a:p>
          <a:p>
            <a:r>
              <a:rPr lang="es-ES_tradnl" dirty="0">
                <a:latin typeface="Courier New"/>
                <a:cs typeface="Courier New"/>
              </a:rPr>
              <a:t>  //instrucciones si el argumento es un número finito</a:t>
            </a:r>
          </a:p>
          <a:p>
            <a:r>
              <a:rPr lang="es-ES_tradnl" dirty="0">
                <a:latin typeface="Courier New"/>
                <a:cs typeface="Courier New"/>
              </a:rPr>
              <a:t>}</a:t>
            </a:r>
            <a:r>
              <a:rPr lang="es-ES_tradnl" dirty="0" err="1">
                <a:latin typeface="Courier New"/>
                <a:cs typeface="Courier New"/>
              </a:rPr>
              <a:t>else</a:t>
            </a:r>
            <a:r>
              <a:rPr lang="es-ES_tradnl" dirty="0">
                <a:latin typeface="Courier New"/>
                <a:cs typeface="Courier New"/>
              </a:rPr>
              <a:t>{</a:t>
            </a:r>
          </a:p>
          <a:p>
            <a:r>
              <a:rPr lang="es-ES_tradnl" dirty="0">
                <a:latin typeface="Courier New"/>
                <a:cs typeface="Courier New"/>
              </a:rPr>
              <a:t>  //instrucciones si el argumento no es un número finito </a:t>
            </a:r>
          </a:p>
          <a:p>
            <a:r>
              <a:rPr lang="es-ES" dirty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51403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isNan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omprueba </a:t>
            </a:r>
            <a:r>
              <a:rPr lang="es-ES_tradnl" dirty="0"/>
              <a:t>si el valor que pasamos como argumento es un de tipo </a:t>
            </a:r>
            <a:r>
              <a:rPr lang="es-ES_tradnl" dirty="0" smtClean="0"/>
              <a:t>numérico.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83568" y="3356992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input = prompt(“Introduce un valor </a:t>
            </a:r>
            <a:r>
              <a:rPr lang="en-US" dirty="0" err="1">
                <a:latin typeface="Courier New"/>
                <a:cs typeface="Courier New"/>
              </a:rPr>
              <a:t>numérico</a:t>
            </a:r>
            <a:r>
              <a:rPr lang="en-US" dirty="0">
                <a:latin typeface="Courier New"/>
                <a:cs typeface="Courier New"/>
              </a:rPr>
              <a:t>: “);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if (</a:t>
            </a:r>
            <a:r>
              <a:rPr lang="en-US" dirty="0" err="1">
                <a:latin typeface="Courier New"/>
                <a:cs typeface="Courier New"/>
              </a:rPr>
              <a:t>isNaN</a:t>
            </a:r>
            <a:r>
              <a:rPr lang="en-US" dirty="0">
                <a:latin typeface="Courier New"/>
                <a:cs typeface="Courier New"/>
              </a:rPr>
              <a:t>(input)){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alert</a:t>
            </a:r>
            <a:r>
              <a:rPr lang="es-ES_tradnl" dirty="0">
                <a:latin typeface="Courier New"/>
                <a:cs typeface="Courier New"/>
              </a:rPr>
              <a:t>(“El dato ingresado no es numérico.”);</a:t>
            </a:r>
          </a:p>
          <a:p>
            <a:r>
              <a:rPr lang="es-ES_tradnl" dirty="0">
                <a:latin typeface="Courier New"/>
                <a:cs typeface="Courier New"/>
              </a:rPr>
              <a:t>  }</a:t>
            </a:r>
            <a:r>
              <a:rPr lang="es-ES_tradnl" dirty="0" err="1">
                <a:latin typeface="Courier New"/>
                <a:cs typeface="Courier New"/>
              </a:rPr>
              <a:t>else</a:t>
            </a:r>
            <a:r>
              <a:rPr lang="es-ES_tradnl" dirty="0">
                <a:latin typeface="Courier New"/>
                <a:cs typeface="Courier New"/>
              </a:rPr>
              <a:t>{</a:t>
            </a:r>
          </a:p>
          <a:p>
            <a:r>
              <a:rPr lang="es-ES_tradnl" dirty="0">
                <a:latin typeface="Courier New"/>
                <a:cs typeface="Courier New"/>
              </a:rPr>
              <a:t>    </a:t>
            </a:r>
            <a:r>
              <a:rPr lang="es-ES_tradnl" dirty="0" err="1">
                <a:latin typeface="Courier New"/>
                <a:cs typeface="Courier New"/>
              </a:rPr>
              <a:t>alert</a:t>
            </a:r>
            <a:r>
              <a:rPr lang="es-ES_tradnl" dirty="0">
                <a:latin typeface="Courier New"/>
                <a:cs typeface="Courier New"/>
              </a:rPr>
              <a:t>(“El dato ingresado es numérico.”);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" dirty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97682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String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onvierte </a:t>
            </a:r>
            <a:r>
              <a:rPr lang="es-ES_tradnl" dirty="0"/>
              <a:t>el objeto pasado como argumento en una cadena que represente el valor de dicho </a:t>
            </a:r>
            <a:r>
              <a:rPr lang="es-ES_tradnl" dirty="0" smtClean="0"/>
              <a:t>objeto.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971600" y="3474873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&lt;script type=“text/</a:t>
            </a:r>
            <a:r>
              <a:rPr lang="en-US" dirty="0" err="1">
                <a:latin typeface="Courier New"/>
                <a:cs typeface="Courier New"/>
              </a:rPr>
              <a:t>javascript</a:t>
            </a:r>
            <a:r>
              <a:rPr lang="en-US" dirty="0">
                <a:latin typeface="Courier New"/>
                <a:cs typeface="Courier New"/>
              </a:rPr>
              <a:t>”&gt;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>
                <a:latin typeface="Courier New"/>
                <a:cs typeface="Courier New"/>
              </a:rPr>
              <a:t>var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fecha</a:t>
            </a:r>
            <a:r>
              <a:rPr lang="en-US" dirty="0">
                <a:latin typeface="Courier New"/>
                <a:cs typeface="Courier New"/>
              </a:rPr>
              <a:t> = new Date()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fechaString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String</a:t>
            </a:r>
            <a:r>
              <a:rPr lang="es-ES_tradnl" dirty="0">
                <a:latin typeface="Courier New"/>
                <a:cs typeface="Courier New"/>
              </a:rPr>
              <a:t>(fecha)</a:t>
            </a:r>
          </a:p>
          <a:p>
            <a:r>
              <a:rPr lang="es-ES_tradnl" dirty="0">
                <a:latin typeface="Courier New"/>
                <a:cs typeface="Courier New"/>
              </a:rPr>
              <a:t>  </a:t>
            </a:r>
            <a:r>
              <a:rPr lang="es-ES_tradnl" dirty="0" err="1">
                <a:latin typeface="Courier New"/>
                <a:cs typeface="Courier New"/>
              </a:rPr>
              <a:t>alert</a:t>
            </a:r>
            <a:r>
              <a:rPr lang="es-ES_tradnl" dirty="0">
                <a:latin typeface="Courier New"/>
                <a:cs typeface="Courier New"/>
              </a:rPr>
              <a:t>(“La fecha actual es: “+</a:t>
            </a:r>
            <a:r>
              <a:rPr lang="es-ES_tradnl" dirty="0" err="1">
                <a:latin typeface="Courier New"/>
                <a:cs typeface="Courier New"/>
              </a:rPr>
              <a:t>fechaString</a:t>
            </a:r>
            <a:r>
              <a:rPr lang="es-ES_tradnl" dirty="0">
                <a:latin typeface="Courier New"/>
                <a:cs typeface="Courier New"/>
              </a:rPr>
              <a:t>);</a:t>
            </a:r>
          </a:p>
          <a:p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042169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predefinidas del lenguaje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Courier New"/>
                <a:cs typeface="Courier New"/>
              </a:rPr>
              <a:t>Number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 </a:t>
            </a:r>
            <a:r>
              <a:rPr lang="es-ES_tradnl" dirty="0"/>
              <a:t>c</a:t>
            </a:r>
            <a:r>
              <a:rPr lang="es-ES_tradnl" dirty="0" smtClean="0"/>
              <a:t>onvierte </a:t>
            </a:r>
            <a:r>
              <a:rPr lang="es-ES_tradnl" dirty="0"/>
              <a:t>el objeto pasado como argumento en un número que represente el valor de dicho </a:t>
            </a:r>
            <a:r>
              <a:rPr lang="es-ES_tradnl" dirty="0" smtClean="0"/>
              <a:t>objeto.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4 – </a:t>
            </a:r>
            <a:r>
              <a:rPr lang="is-IS" dirty="0" smtClean="0"/>
              <a:t>Programación con funciones, arrays y objetos definidos por el usuario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6800661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5078</Words>
  <Application>Microsoft Office PowerPoint</Application>
  <PresentationFormat>Presentación en pantalla (4:3)</PresentationFormat>
  <Paragraphs>599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Tema de Office</vt:lpstr>
      <vt:lpstr>DESARROLLO WEB  EN ENTORNO CLIENTE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predefinidas del lenguaje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Funciones del usuario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Arrays</vt:lpstr>
      <vt:lpstr>Objetos definidos por el usuario</vt:lpstr>
      <vt:lpstr>Objetos definidos por el usuario</vt:lpstr>
      <vt:lpstr>Objetos definidos por el usuario</vt:lpstr>
      <vt:lpstr>Objetos definidos por el usuario</vt:lpstr>
      <vt:lpstr>Objetos definidos por el usuario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36</cp:revision>
  <dcterms:created xsi:type="dcterms:W3CDTF">2012-04-05T17:12:23Z</dcterms:created>
  <dcterms:modified xsi:type="dcterms:W3CDTF">2012-07-26T10:09:11Z</dcterms:modified>
</cp:coreProperties>
</file>