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74" r:id="rId9"/>
    <p:sldId id="275" r:id="rId10"/>
    <p:sldId id="263" r:id="rId11"/>
    <p:sldId id="264" r:id="rId12"/>
    <p:sldId id="265" r:id="rId13"/>
    <p:sldId id="266" r:id="rId14"/>
    <p:sldId id="276" r:id="rId15"/>
    <p:sldId id="267" r:id="rId16"/>
    <p:sldId id="268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08/06/2011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Capítulo 12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 smtClean="0"/>
              <a:t>VoIP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571472" y="28572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 smtClean="0">
                <a:latin typeface="+mj-lt"/>
                <a:ea typeface="+mj-ea"/>
                <a:cs typeface="+mj-cs"/>
              </a:rPr>
              <a:t>Servicios de Red e Internet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es-ES" dirty="0" smtClean="0"/>
              <a:t>Redes de telefonía cableadas (DSL, RDSI, LMDS y GSM).</a:t>
            </a:r>
          </a:p>
          <a:p>
            <a:r>
              <a:rPr lang="es-ES" dirty="0" smtClean="0"/>
              <a:t>ATA: adaptador para utilizar teléfonos analógicos en redes digitales.</a:t>
            </a:r>
          </a:p>
          <a:p>
            <a:r>
              <a:rPr lang="es-ES" dirty="0" smtClean="0"/>
              <a:t>Pasarelas </a:t>
            </a:r>
            <a:r>
              <a:rPr lang="es-ES" dirty="0" err="1" smtClean="0"/>
              <a:t>VoIP</a:t>
            </a:r>
            <a:r>
              <a:rPr lang="es-ES" dirty="0" smtClean="0"/>
              <a:t>: para conectar con otras redes de telefonía.</a:t>
            </a:r>
          </a:p>
          <a:p>
            <a:r>
              <a:rPr lang="es-ES" dirty="0" smtClean="0"/>
              <a:t>Terminales (USB, IP, software).</a:t>
            </a:r>
          </a:p>
          <a:p>
            <a:r>
              <a:rPr lang="es-ES" dirty="0" smtClean="0"/>
              <a:t>PBX: centralita de conmutación.</a:t>
            </a:r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Elementos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VoIP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Ejecutar </a:t>
            </a:r>
            <a:r>
              <a:rPr lang="es-ES" dirty="0" smtClean="0"/>
              <a:t>el programa de instalación </a:t>
            </a:r>
            <a:r>
              <a:rPr lang="es-ES" i="1" dirty="0" smtClean="0"/>
              <a:t>3CXPhoneSystem8</a:t>
            </a:r>
            <a:r>
              <a:rPr lang="es-ES" dirty="0" smtClean="0"/>
              <a:t>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Tras aceptar la licencia, </a:t>
            </a:r>
            <a:r>
              <a:rPr lang="es-ES" dirty="0" err="1" smtClean="0"/>
              <a:t>indiquar</a:t>
            </a:r>
            <a:r>
              <a:rPr lang="es-ES" dirty="0" smtClean="0"/>
              <a:t> </a:t>
            </a:r>
            <a:r>
              <a:rPr lang="es-ES" dirty="0" smtClean="0"/>
              <a:t>la carpeta donde instalará el software.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Seleccionar </a:t>
            </a:r>
            <a:r>
              <a:rPr lang="es-ES" dirty="0" smtClean="0"/>
              <a:t>el servicio HTTP a utilizar: </a:t>
            </a:r>
            <a:r>
              <a:rPr lang="es-ES" dirty="0" err="1" smtClean="0"/>
              <a:t>Cassini</a:t>
            </a:r>
            <a:r>
              <a:rPr lang="es-ES" dirty="0" smtClean="0"/>
              <a:t> </a:t>
            </a:r>
            <a:r>
              <a:rPr lang="es-ES" dirty="0" smtClean="0"/>
              <a:t>o IIS.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Tras pulsar el botón de “</a:t>
            </a:r>
            <a:r>
              <a:rPr lang="es-ES" dirty="0" err="1" smtClean="0"/>
              <a:t>Install</a:t>
            </a:r>
            <a:r>
              <a:rPr lang="es-ES" dirty="0" smtClean="0"/>
              <a:t>” se iniciará el proceso de instalación.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Indicar el idioma </a:t>
            </a:r>
            <a:r>
              <a:rPr lang="es-ES" dirty="0" smtClean="0"/>
              <a:t>de configuración.</a:t>
            </a:r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Seleccionar </a:t>
            </a:r>
            <a:r>
              <a:rPr lang="es-ES" dirty="0" smtClean="0"/>
              <a:t>“Crear Nueva Central” cuando </a:t>
            </a:r>
            <a:r>
              <a:rPr lang="es-ES" dirty="0" smtClean="0"/>
              <a:t>se instala </a:t>
            </a:r>
            <a:r>
              <a:rPr lang="es-ES" dirty="0" smtClean="0"/>
              <a:t>por primera </a:t>
            </a:r>
            <a:r>
              <a:rPr lang="es-ES" dirty="0" smtClean="0"/>
              <a:t>vez.</a:t>
            </a:r>
            <a:endParaRPr lang="es-ES" dirty="0" smtClean="0"/>
          </a:p>
          <a:p>
            <a:pPr marL="514350" lvl="0" indent="-514350">
              <a:buFont typeface="+mj-lt"/>
              <a:buAutoNum type="arabicPeriod"/>
            </a:pPr>
            <a:r>
              <a:rPr lang="es-ES" dirty="0" smtClean="0"/>
              <a:t>Indicar </a:t>
            </a:r>
            <a:r>
              <a:rPr lang="es-ES" dirty="0" smtClean="0"/>
              <a:t>el número de dígitos que empleará para las extensiones.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un PBX 3CX en Windows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Establecer una dirección IP o nombre FQDN para la centralita.</a:t>
            </a:r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Configurar los datos correspondientes al servidor SMTP y la dirección de correo utilizada como remitente.</a:t>
            </a:r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Indicar un nombre y una contraseña para el administrador.</a:t>
            </a:r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Crear al menos una extensión.</a:t>
            </a:r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Asignar una extensión a la figura del operador.</a:t>
            </a:r>
          </a:p>
          <a:p>
            <a:pPr marL="514350" lvl="0" indent="-514350">
              <a:buFont typeface="+mj-lt"/>
              <a:buAutoNum type="arabicPeriod" startAt="8"/>
            </a:pPr>
            <a:r>
              <a:rPr lang="es-ES" dirty="0" smtClean="0"/>
              <a:t>Opcionalmente, indicar los datos de su proveedor </a:t>
            </a:r>
            <a:r>
              <a:rPr lang="es-ES" dirty="0" err="1" smtClean="0"/>
              <a:t>VoIP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</a:rPr>
              <a:t>Configuración de un PBX 3CX en </a:t>
            </a:r>
            <a:r>
              <a:rPr lang="es-ES" sz="2800" dirty="0" smtClean="0">
                <a:solidFill>
                  <a:srgbClr val="00B050"/>
                </a:solidFill>
              </a:rPr>
              <a:t>Windows</a:t>
            </a:r>
            <a:endParaRPr lang="es-ES" sz="28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lnSpcReduction="10000"/>
          </a:bodyPr>
          <a:lstStyle/>
          <a:p>
            <a:pPr lvl="0"/>
            <a:r>
              <a:rPr lang="es-ES" b="1" dirty="0" smtClean="0"/>
              <a:t>Sobre una distribución previamente instalada</a:t>
            </a:r>
            <a:r>
              <a:rPr lang="es-ES" dirty="0" smtClean="0"/>
              <a:t>:</a:t>
            </a:r>
            <a:endParaRPr lang="es-E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Descarga de paquetes: </a:t>
            </a:r>
            <a:r>
              <a:rPr lang="es-ES" i="1" dirty="0" err="1" smtClean="0"/>
              <a:t>asterisk</a:t>
            </a:r>
            <a:r>
              <a:rPr lang="es-ES" dirty="0" smtClean="0"/>
              <a:t>, </a:t>
            </a:r>
            <a:r>
              <a:rPr lang="es-ES" i="1" dirty="0" err="1" smtClean="0"/>
              <a:t>zaptel</a:t>
            </a:r>
            <a:r>
              <a:rPr lang="es-ES" i="1" dirty="0" smtClean="0"/>
              <a:t> (</a:t>
            </a:r>
            <a:r>
              <a:rPr lang="es-ES" i="1" dirty="0" err="1" smtClean="0"/>
              <a:t>dadhi</a:t>
            </a:r>
            <a:r>
              <a:rPr lang="es-ES" dirty="0" smtClean="0"/>
              <a:t>), </a:t>
            </a:r>
            <a:r>
              <a:rPr lang="es-ES" i="1" dirty="0" err="1" smtClean="0"/>
              <a:t>asterisk-addons</a:t>
            </a:r>
            <a:r>
              <a:rPr lang="es-ES" dirty="0" smtClean="0"/>
              <a:t>,  </a:t>
            </a:r>
            <a:r>
              <a:rPr lang="es-ES" i="1" dirty="0" err="1" smtClean="0"/>
              <a:t>asterisk-sound</a:t>
            </a:r>
            <a:r>
              <a:rPr lang="es-ES" dirty="0" smtClean="0"/>
              <a:t> </a:t>
            </a:r>
            <a:r>
              <a:rPr lang="es-ES" dirty="0" smtClean="0"/>
              <a:t>y </a:t>
            </a:r>
            <a:r>
              <a:rPr lang="es-ES" i="1" dirty="0" err="1" smtClean="0"/>
              <a:t>libpri</a:t>
            </a:r>
            <a:r>
              <a:rPr lang="es-ES" dirty="0" smtClean="0"/>
              <a:t>.</a:t>
            </a:r>
            <a:endParaRPr lang="es-E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Instalar las </a:t>
            </a:r>
            <a:r>
              <a:rPr lang="es-ES" dirty="0" smtClean="0"/>
              <a:t>herramientas </a:t>
            </a:r>
            <a:r>
              <a:rPr lang="es-ES" i="1" dirty="0" err="1" smtClean="0"/>
              <a:t>gcc</a:t>
            </a:r>
            <a:r>
              <a:rPr lang="es-ES" dirty="0" smtClean="0"/>
              <a:t>, </a:t>
            </a:r>
            <a:r>
              <a:rPr lang="es-ES" i="1" dirty="0" err="1" smtClean="0"/>
              <a:t>make</a:t>
            </a:r>
            <a:r>
              <a:rPr lang="es-ES" dirty="0" smtClean="0"/>
              <a:t>, </a:t>
            </a:r>
            <a:r>
              <a:rPr lang="es-ES" i="1" dirty="0" err="1" smtClean="0"/>
              <a:t>openssl</a:t>
            </a:r>
            <a:r>
              <a:rPr lang="es-ES" dirty="0" smtClean="0"/>
              <a:t> y la librería </a:t>
            </a:r>
            <a:r>
              <a:rPr lang="es-ES" i="1" dirty="0" smtClean="0"/>
              <a:t>libncurses5-dev</a:t>
            </a:r>
            <a:r>
              <a:rPr lang="es-ES" dirty="0" smtClean="0"/>
              <a:t>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Compilar cada uno de los paquetes.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Configuración de los canales (SIP, IAX y/o H.323).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Configuración de las conexiones analógicas y/o digitales.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Asterisk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con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FreePBX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Configuración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Asterisk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con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FreePBX</a:t>
            </a: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en GNU/Linux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s-ES" b="1" dirty="0" smtClean="0"/>
              <a:t>Mediante la instalación de una distribución </a:t>
            </a:r>
            <a:r>
              <a:rPr lang="es-ES" b="1" dirty="0" err="1" smtClean="0"/>
              <a:t>precompilada</a:t>
            </a:r>
            <a:r>
              <a:rPr lang="es-ES" dirty="0" smtClean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Descargar el software.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Grabar la imagen en un disco compacto.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Arrancar el equipo desde la unidad CD/DVD e iniciar la instalación.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El PBX se instala plenamente operativo y con una configuración por defecto.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ES" dirty="0" smtClean="0"/>
              <a:t>Ejemplos: </a:t>
            </a:r>
            <a:r>
              <a:rPr lang="es-ES" dirty="0" err="1" smtClean="0"/>
              <a:t>DebPBX</a:t>
            </a:r>
            <a:r>
              <a:rPr lang="es-ES" dirty="0" smtClean="0"/>
              <a:t> </a:t>
            </a:r>
            <a:r>
              <a:rPr lang="es-ES" dirty="0" smtClean="0"/>
              <a:t>o </a:t>
            </a:r>
            <a:r>
              <a:rPr lang="es-ES" dirty="0" err="1" smtClean="0"/>
              <a:t>AsteriskNow</a:t>
            </a:r>
            <a:r>
              <a:rPr lang="es-ES" dirty="0" smtClean="0"/>
              <a:t>.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 X-Lite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L:\Libros\GS_SRI\Figuras\rev1\Libro\2. JPG Color\figura12.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925" y="1743869"/>
            <a:ext cx="5010150" cy="4067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Cliente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Ekiga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L:\Libros\GS_SRI\Figuras\rev1\Libro\2. JPG Color\figura12.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6366" y="1428750"/>
            <a:ext cx="5051267" cy="4697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s-ES" dirty="0" smtClean="0"/>
              <a:t>12.1	TELEFONÍA TRADICIONAL</a:t>
            </a:r>
          </a:p>
          <a:p>
            <a:pPr>
              <a:buNone/>
            </a:pPr>
            <a:r>
              <a:rPr lang="es-ES" dirty="0" smtClean="0"/>
              <a:t>	12.1.1	Pública</a:t>
            </a:r>
          </a:p>
          <a:p>
            <a:pPr>
              <a:buNone/>
            </a:pPr>
            <a:r>
              <a:rPr lang="es-ES" dirty="0" smtClean="0"/>
              <a:t>	12.1.2	Privada</a:t>
            </a:r>
          </a:p>
          <a:p>
            <a:pPr>
              <a:buNone/>
            </a:pPr>
            <a:r>
              <a:rPr lang="es-ES" dirty="0" smtClean="0"/>
              <a:t>12.2	FUNCIONAMIENTO DE VOIP</a:t>
            </a:r>
          </a:p>
          <a:p>
            <a:pPr>
              <a:buNone/>
            </a:pPr>
            <a:r>
              <a:rPr lang="es-ES" dirty="0" smtClean="0"/>
              <a:t>	12.2.1	</a:t>
            </a:r>
            <a:r>
              <a:rPr lang="es-ES" dirty="0" err="1" smtClean="0"/>
              <a:t>Codecs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12.2.2	Transporte y control de la transmisión</a:t>
            </a:r>
          </a:p>
          <a:p>
            <a:pPr>
              <a:buNone/>
            </a:pPr>
            <a:r>
              <a:rPr lang="es-ES" dirty="0" smtClean="0"/>
              <a:t>	12.2.3	Señalización</a:t>
            </a:r>
          </a:p>
          <a:p>
            <a:pPr>
              <a:buNone/>
            </a:pPr>
            <a:r>
              <a:rPr lang="es-ES" dirty="0" smtClean="0"/>
              <a:t>	12.2.4	Direccionamiento</a:t>
            </a:r>
          </a:p>
          <a:p>
            <a:pPr>
              <a:buNone/>
            </a:pPr>
            <a:r>
              <a:rPr lang="es-ES" dirty="0" smtClean="0"/>
              <a:t>	12.2.5	</a:t>
            </a:r>
            <a:r>
              <a:rPr lang="es-ES" dirty="0" err="1" smtClean="0"/>
              <a:t>QoS</a:t>
            </a:r>
            <a:r>
              <a:rPr lang="es-ES" dirty="0" smtClean="0"/>
              <a:t> (</a:t>
            </a:r>
            <a:r>
              <a:rPr lang="es-ES" dirty="0" err="1" smtClean="0"/>
              <a:t>Quality</a:t>
            </a:r>
            <a:r>
              <a:rPr lang="es-ES" dirty="0" smtClean="0"/>
              <a:t> of </a:t>
            </a:r>
            <a:r>
              <a:rPr lang="es-ES" dirty="0" err="1" smtClean="0"/>
              <a:t>Service</a:t>
            </a:r>
            <a:r>
              <a:rPr lang="es-ES" dirty="0" smtClean="0"/>
              <a:t> o Calidad del Servicio)</a:t>
            </a:r>
          </a:p>
          <a:p>
            <a:pPr>
              <a:buNone/>
            </a:pPr>
            <a:r>
              <a:rPr lang="es-ES" dirty="0" smtClean="0"/>
              <a:t>12.3	ELEMENTOS VOIP</a:t>
            </a:r>
          </a:p>
          <a:p>
            <a:pPr>
              <a:buNone/>
            </a:pPr>
            <a:r>
              <a:rPr lang="es-ES" dirty="0" smtClean="0"/>
              <a:t>	12.3.1	Redes de telefonía cableadas</a:t>
            </a:r>
          </a:p>
          <a:p>
            <a:pPr>
              <a:buNone/>
            </a:pPr>
            <a:r>
              <a:rPr lang="es-ES" dirty="0" smtClean="0"/>
              <a:t>	12.3.2	Redes de telefonía inalámbricas</a:t>
            </a:r>
          </a:p>
          <a:p>
            <a:pPr>
              <a:buNone/>
            </a:pPr>
            <a:r>
              <a:rPr lang="es-ES" dirty="0" smtClean="0"/>
              <a:t>	12.3.3	ATA (</a:t>
            </a:r>
            <a:r>
              <a:rPr lang="es-ES" i="1" dirty="0" err="1" smtClean="0"/>
              <a:t>Analog</a:t>
            </a:r>
            <a:r>
              <a:rPr lang="es-ES" i="1" dirty="0" smtClean="0"/>
              <a:t> </a:t>
            </a:r>
            <a:r>
              <a:rPr lang="es-ES" i="1" dirty="0" err="1" smtClean="0"/>
              <a:t>Telephone</a:t>
            </a:r>
            <a:r>
              <a:rPr lang="es-ES" i="1" dirty="0" smtClean="0"/>
              <a:t> </a:t>
            </a:r>
            <a:r>
              <a:rPr lang="es-ES" i="1" dirty="0" err="1" smtClean="0"/>
              <a:t>Adaptor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12.3.4	</a:t>
            </a:r>
            <a:r>
              <a:rPr lang="es-ES" dirty="0" err="1" smtClean="0"/>
              <a:t>Gateways</a:t>
            </a:r>
            <a:r>
              <a:rPr lang="es-ES" dirty="0" smtClean="0"/>
              <a:t> o Pasarelas </a:t>
            </a:r>
            <a:r>
              <a:rPr lang="es-ES" dirty="0" err="1" smtClean="0"/>
              <a:t>VoIP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12.3.5	Terminales</a:t>
            </a:r>
          </a:p>
          <a:p>
            <a:pPr>
              <a:buNone/>
            </a:pPr>
            <a:r>
              <a:rPr lang="es-ES" dirty="0" smtClean="0"/>
              <a:t>	12.3.6	PBX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2000" dirty="0" smtClean="0"/>
              <a:t>12.4	CONFIGURACIÓN DE UN PBX</a:t>
            </a:r>
          </a:p>
          <a:p>
            <a:pPr>
              <a:buNone/>
            </a:pPr>
            <a:r>
              <a:rPr lang="es-ES" sz="2000" dirty="0" smtClean="0"/>
              <a:t>	12.4.1	Configuración de 3CX en Microsoft Windows</a:t>
            </a:r>
          </a:p>
          <a:p>
            <a:pPr>
              <a:buNone/>
            </a:pPr>
            <a:r>
              <a:rPr lang="es-ES" sz="2000" dirty="0" smtClean="0"/>
              <a:t>	12.4.2	Configuración de </a:t>
            </a:r>
            <a:r>
              <a:rPr lang="es-ES" sz="2000" dirty="0" err="1" smtClean="0"/>
              <a:t>Asterisk</a:t>
            </a:r>
            <a:r>
              <a:rPr lang="es-ES" sz="2000" dirty="0" smtClean="0"/>
              <a:t> con </a:t>
            </a:r>
            <a:r>
              <a:rPr lang="es-ES" sz="2000" dirty="0" err="1" smtClean="0"/>
              <a:t>FreePBX</a:t>
            </a:r>
            <a:r>
              <a:rPr lang="es-ES" sz="2000" dirty="0" smtClean="0"/>
              <a:t> en GNU/Linux</a:t>
            </a:r>
          </a:p>
          <a:p>
            <a:pPr>
              <a:buNone/>
            </a:pPr>
            <a:r>
              <a:rPr lang="es-ES" sz="2000" dirty="0" smtClean="0"/>
              <a:t>12.5	CONFIGURACIÓN DE UN CLIENTE VOIP</a:t>
            </a:r>
          </a:p>
          <a:p>
            <a:pPr>
              <a:buNone/>
            </a:pPr>
            <a:r>
              <a:rPr lang="es-ES" sz="2000" dirty="0" smtClean="0"/>
              <a:t>	12.5.1	Configuración en Microsoft Windows</a:t>
            </a:r>
          </a:p>
          <a:p>
            <a:pPr>
              <a:buNone/>
            </a:pPr>
            <a:r>
              <a:rPr lang="es-ES" sz="2000" dirty="0" smtClean="0"/>
              <a:t>	12.5.2	Configuración de un cliente en GNU/Linux</a:t>
            </a:r>
          </a:p>
          <a:p>
            <a:endParaRPr lang="es-ES" sz="2000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Índice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s-ES" dirty="0" smtClean="0"/>
              <a:t>Comprender el funcionamiento de la telefonía tradicional.</a:t>
            </a:r>
          </a:p>
          <a:p>
            <a:r>
              <a:rPr lang="es-ES" dirty="0" smtClean="0"/>
              <a:t> Entender en general el funcionamiento de la tecnología </a:t>
            </a:r>
            <a:r>
              <a:rPr lang="es-ES" dirty="0" err="1" smtClean="0"/>
              <a:t>VoIP</a:t>
            </a:r>
            <a:r>
              <a:rPr lang="es-ES" dirty="0" smtClean="0"/>
              <a:t> así como los protocolos utilizados para hacerla efectiva.</a:t>
            </a:r>
          </a:p>
          <a:p>
            <a:r>
              <a:rPr lang="es-ES" dirty="0" smtClean="0"/>
              <a:t> Distinguir los factores que influyen para obtener conversaciones de calidad e identificar algunas de las acciones para mejorarla.</a:t>
            </a:r>
          </a:p>
          <a:p>
            <a:r>
              <a:rPr lang="es-ES" dirty="0" smtClean="0"/>
              <a:t> Conocer los elementos principales en un sistema de telefonía </a:t>
            </a:r>
            <a:r>
              <a:rPr lang="es-ES" dirty="0" err="1" smtClean="0"/>
              <a:t>VoIP</a:t>
            </a:r>
            <a:r>
              <a:rPr lang="es-ES" dirty="0" smtClean="0"/>
              <a:t> y la función que desempeña cada uno.</a:t>
            </a:r>
          </a:p>
          <a:p>
            <a:r>
              <a:rPr lang="es-ES" dirty="0" smtClean="0"/>
              <a:t> Aprender a configurar clientes de telefonía </a:t>
            </a:r>
            <a:r>
              <a:rPr lang="es-ES" dirty="0" err="1" smtClean="0"/>
              <a:t>VoIP</a:t>
            </a:r>
            <a:r>
              <a:rPr lang="es-ES" dirty="0" smtClean="0"/>
              <a:t> para comunicarse mediante PBX.</a:t>
            </a:r>
          </a:p>
          <a:p>
            <a:r>
              <a:rPr lang="es-ES" dirty="0" smtClean="0"/>
              <a:t> Entender las características y posibilidades del PBX software 3CX y </a:t>
            </a:r>
            <a:r>
              <a:rPr lang="es-ES" dirty="0" err="1" smtClean="0"/>
              <a:t>Asterisk</a:t>
            </a:r>
            <a:r>
              <a:rPr lang="es-ES" dirty="0" smtClean="0"/>
              <a:t>.</a:t>
            </a:r>
          </a:p>
          <a:p>
            <a:r>
              <a:rPr lang="es-ES" dirty="0" smtClean="0"/>
              <a:t> Utilizar un PBX software para crear extensiones para los clientes.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Objetivos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3071834"/>
          </a:xfrm>
        </p:spPr>
        <p:txBody>
          <a:bodyPr>
            <a:normAutofit fontScale="70000" lnSpcReduction="20000"/>
          </a:bodyPr>
          <a:lstStyle/>
          <a:p>
            <a:r>
              <a:rPr lang="es-ES" dirty="0" smtClean="0"/>
              <a:t>Envío de señales analógicas sobre la red de telefonía básica conocida como RTB o POTS (</a:t>
            </a:r>
            <a:r>
              <a:rPr lang="es-ES" i="1" dirty="0" err="1" smtClean="0"/>
              <a:t>Plain</a:t>
            </a:r>
            <a:r>
              <a:rPr lang="es-ES" i="1" dirty="0" smtClean="0"/>
              <a:t> </a:t>
            </a:r>
            <a:r>
              <a:rPr lang="es-ES" i="1" dirty="0" err="1" smtClean="0"/>
              <a:t>Old</a:t>
            </a:r>
            <a:r>
              <a:rPr lang="es-ES" i="1" dirty="0" smtClean="0"/>
              <a:t> </a:t>
            </a:r>
            <a:r>
              <a:rPr lang="es-ES" i="1" dirty="0" err="1" smtClean="0"/>
              <a:t>Telephone</a:t>
            </a:r>
            <a:r>
              <a:rPr lang="es-ES" i="1" dirty="0" smtClean="0"/>
              <a:t> </a:t>
            </a:r>
            <a:r>
              <a:rPr lang="es-ES" i="1" dirty="0" err="1" smtClean="0"/>
              <a:t>Service</a:t>
            </a:r>
            <a:r>
              <a:rPr lang="es-ES" dirty="0" smtClean="0"/>
              <a:t>).</a:t>
            </a:r>
          </a:p>
          <a:p>
            <a:r>
              <a:rPr lang="es-ES" dirty="0" smtClean="0"/>
              <a:t>Las centrales telefónicas establecen las conexiones entre las líneas de los abonados a la compañía telefónica. </a:t>
            </a:r>
          </a:p>
          <a:p>
            <a:r>
              <a:rPr lang="es-ES" dirty="0" smtClean="0"/>
              <a:t>Las centrales telefónicas identifican a cada usuario mediante una dirección, conocida vulgarmente como número de teléfono.</a:t>
            </a:r>
          </a:p>
          <a:p>
            <a:r>
              <a:rPr lang="es-ES" dirty="0" smtClean="0"/>
              <a:t>Las centrales cubren áreas geográficas concretas, uniéndose entre sí mediante </a:t>
            </a:r>
            <a:r>
              <a:rPr lang="es-ES" b="1" dirty="0" smtClean="0"/>
              <a:t>líneas troncales</a:t>
            </a:r>
            <a:r>
              <a:rPr lang="es-ES" dirty="0" smtClean="0"/>
              <a:t> o </a:t>
            </a:r>
            <a:r>
              <a:rPr lang="es-ES" b="1" dirty="0" err="1" smtClean="0"/>
              <a:t>trunk</a:t>
            </a:r>
            <a:r>
              <a:rPr lang="es-ES" b="1" dirty="0" smtClean="0"/>
              <a:t> </a:t>
            </a:r>
            <a:r>
              <a:rPr lang="es-ES" b="1" dirty="0" err="1" smtClean="0"/>
              <a:t>lines</a:t>
            </a:r>
            <a:r>
              <a:rPr lang="es-ES" b="1" dirty="0" smtClean="0"/>
              <a:t>.</a:t>
            </a:r>
            <a:endParaRPr lang="es-ES" dirty="0" smtClean="0"/>
          </a:p>
          <a:p>
            <a:r>
              <a:rPr lang="es-ES" dirty="0" smtClean="0"/>
              <a:t>Hacia l984, se creó una red de transmisión de voz por señales digitales, la </a:t>
            </a:r>
            <a:r>
              <a:rPr lang="es-ES" b="1" dirty="0" smtClean="0"/>
              <a:t>Red Digital de Servicios Integrados</a:t>
            </a:r>
            <a:r>
              <a:rPr lang="es-ES" dirty="0" smtClean="0"/>
              <a:t> o </a:t>
            </a:r>
            <a:r>
              <a:rPr lang="es-ES" b="1" dirty="0" smtClean="0"/>
              <a:t>RDSI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Telefonía Pública Tradicional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L:\Libros\GS_SRI\Figuras\rev1\Libro\2. JPG Color\figura12.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4357694"/>
            <a:ext cx="4948221" cy="19483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r>
              <a:rPr lang="es-ES" dirty="0" smtClean="0"/>
              <a:t>Algunas empresas optan por adquirir sus propias líneas de telefonía o usan el modelo </a:t>
            </a:r>
            <a:r>
              <a:rPr lang="es-ES" b="1" dirty="0" err="1" smtClean="0"/>
              <a:t>Centrex</a:t>
            </a:r>
            <a:r>
              <a:rPr lang="es-ES" dirty="0" smtClean="0"/>
              <a:t> (</a:t>
            </a:r>
            <a:r>
              <a:rPr lang="es-ES" i="1" dirty="0" smtClean="0"/>
              <a:t>Central Office Exchange </a:t>
            </a:r>
            <a:r>
              <a:rPr lang="es-ES" i="1" dirty="0" err="1" smtClean="0"/>
              <a:t>Service</a:t>
            </a:r>
            <a:r>
              <a:rPr lang="es-ES" i="1" dirty="0" smtClean="0"/>
              <a:t> </a:t>
            </a:r>
            <a:r>
              <a:rPr lang="es-ES" dirty="0" smtClean="0"/>
              <a:t>u Oficina Central de Servicio de Intercambio).</a:t>
            </a:r>
          </a:p>
          <a:p>
            <a:r>
              <a:rPr lang="es-ES" dirty="0" smtClean="0"/>
              <a:t>En el modelo </a:t>
            </a:r>
            <a:r>
              <a:rPr lang="es-ES" dirty="0" err="1" smtClean="0"/>
              <a:t>Centrex</a:t>
            </a:r>
            <a:r>
              <a:rPr lang="es-ES" dirty="0" smtClean="0"/>
              <a:t>, el bucle local incluye un dispositivo más sofisticado (KYS o PBX) que ofrece servicios adicionales para las comunicaciones internas.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Redes Telefónicas Privadas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s-ES" dirty="0" smtClean="0"/>
              <a:t>Aprovecha la infraestructura creada para una red local o de Internet para transmitir señales de voz.</a:t>
            </a:r>
          </a:p>
          <a:p>
            <a:pPr lvl="0"/>
            <a:r>
              <a:rPr lang="es-ES" dirty="0" smtClean="0"/>
              <a:t>Permite un ahorro económico.</a:t>
            </a:r>
          </a:p>
          <a:p>
            <a:pPr lvl="0"/>
            <a:r>
              <a:rPr lang="es-ES" dirty="0" smtClean="0"/>
              <a:t>No requiere de grandes inversiones para su puesta en funcionamiento.</a:t>
            </a:r>
          </a:p>
          <a:p>
            <a:pPr lvl="0"/>
            <a:r>
              <a:rPr lang="es-ES" dirty="0" smtClean="0"/>
              <a:t>Al basarse en la arquitectura TCP/IP, permite enviar imágenes, vídeo o texto.</a:t>
            </a:r>
          </a:p>
          <a:p>
            <a:pPr lvl="0"/>
            <a:r>
              <a:rPr lang="es-ES" dirty="0" smtClean="0"/>
              <a:t>Hace más eficiente el ancho de banda.</a:t>
            </a:r>
          </a:p>
          <a:p>
            <a:r>
              <a:rPr lang="es-ES" dirty="0" smtClean="0"/>
              <a:t>Utiliza </a:t>
            </a:r>
            <a:r>
              <a:rPr lang="es-ES" dirty="0" err="1" smtClean="0"/>
              <a:t>codecs</a:t>
            </a:r>
            <a:r>
              <a:rPr lang="es-ES" dirty="0" smtClean="0"/>
              <a:t> para convertir la señal de voz en paquetes.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Características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VoIP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s-ES" dirty="0" smtClean="0"/>
              <a:t>Debe asegurarse la entrega al destinatario:</a:t>
            </a:r>
          </a:p>
          <a:p>
            <a:pPr lvl="1"/>
            <a:r>
              <a:rPr lang="es-ES" dirty="0" smtClean="0"/>
              <a:t>NTP</a:t>
            </a:r>
          </a:p>
          <a:p>
            <a:pPr lvl="1"/>
            <a:r>
              <a:rPr lang="es-ES" dirty="0" smtClean="0"/>
              <a:t>RTP</a:t>
            </a:r>
          </a:p>
          <a:p>
            <a:pPr lvl="1"/>
            <a:r>
              <a:rPr lang="es-ES" dirty="0" smtClean="0"/>
              <a:t>RTCP</a:t>
            </a:r>
          </a:p>
          <a:p>
            <a:pPr lvl="0"/>
            <a:r>
              <a:rPr lang="es-ES" dirty="0" smtClean="0"/>
              <a:t>Señalización:</a:t>
            </a:r>
          </a:p>
          <a:p>
            <a:pPr lvl="1"/>
            <a:r>
              <a:rPr lang="es-ES" dirty="0" smtClean="0"/>
              <a:t>H.323</a:t>
            </a:r>
          </a:p>
          <a:p>
            <a:pPr lvl="1"/>
            <a:r>
              <a:rPr lang="es-ES" dirty="0" smtClean="0"/>
              <a:t>SIP</a:t>
            </a:r>
          </a:p>
          <a:p>
            <a:pPr lvl="1"/>
            <a:r>
              <a:rPr lang="es-ES" dirty="0" smtClean="0"/>
              <a:t>IAX2</a:t>
            </a:r>
          </a:p>
          <a:p>
            <a:pPr lvl="1"/>
            <a:r>
              <a:rPr lang="es-ES" dirty="0" smtClean="0"/>
              <a:t>SCCP</a:t>
            </a:r>
          </a:p>
          <a:p>
            <a:r>
              <a:rPr lang="es-ES" dirty="0" smtClean="0"/>
              <a:t>Direccionamiento (RAS, URI).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Características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VoIP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82594"/>
          </a:xfrm>
        </p:spPr>
        <p:txBody>
          <a:bodyPr>
            <a:normAutofit/>
          </a:bodyPr>
          <a:lstStyle/>
          <a:p>
            <a:pPr algn="l"/>
            <a:r>
              <a:rPr lang="es-ES" sz="2800" dirty="0" err="1" smtClean="0"/>
              <a:t>VoIP</a:t>
            </a:r>
            <a:endParaRPr lang="es-E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 lvl="0"/>
            <a:r>
              <a:rPr lang="es-ES" dirty="0" smtClean="0"/>
              <a:t>Calidad del servicio (</a:t>
            </a:r>
            <a:r>
              <a:rPr lang="es-ES" dirty="0" err="1" smtClean="0"/>
              <a:t>QoS</a:t>
            </a:r>
            <a:r>
              <a:rPr lang="es-ES" dirty="0" smtClean="0"/>
              <a:t>) :</a:t>
            </a:r>
          </a:p>
          <a:p>
            <a:pPr lvl="1"/>
            <a:r>
              <a:rPr lang="es-ES" dirty="0" smtClean="0"/>
              <a:t>Ancho de banda</a:t>
            </a:r>
          </a:p>
          <a:p>
            <a:pPr lvl="1"/>
            <a:r>
              <a:rPr lang="es-ES" dirty="0" smtClean="0"/>
              <a:t>Latencia o retardo</a:t>
            </a:r>
          </a:p>
          <a:p>
            <a:pPr lvl="1"/>
            <a:r>
              <a:rPr lang="es-ES" dirty="0" err="1" smtClean="0"/>
              <a:t>Jitter</a:t>
            </a:r>
            <a:endParaRPr lang="es-ES" dirty="0" smtClean="0"/>
          </a:p>
          <a:p>
            <a:pPr lvl="1"/>
            <a:r>
              <a:rPr lang="es-ES" dirty="0" smtClean="0"/>
              <a:t>Eco o reverberación</a:t>
            </a:r>
          </a:p>
          <a:p>
            <a:pPr lvl="1"/>
            <a:r>
              <a:rPr lang="es-ES" dirty="0" smtClean="0"/>
              <a:t>Pérdida de paquetes</a:t>
            </a:r>
          </a:p>
          <a:p>
            <a:endParaRPr lang="es-ES" dirty="0"/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6143636" y="285728"/>
            <a:ext cx="2543164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latin typeface="+mj-lt"/>
                <a:ea typeface="+mj-ea"/>
                <a:cs typeface="+mj-cs"/>
              </a:rPr>
              <a:t>Contenidos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5 Conector recto"/>
          <p:cNvCxnSpPr/>
          <p:nvPr/>
        </p:nvCxnSpPr>
        <p:spPr>
          <a:xfrm>
            <a:off x="428596" y="785794"/>
            <a:ext cx="83582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1 Título"/>
          <p:cNvSpPr txBox="1">
            <a:spLocks/>
          </p:cNvSpPr>
          <p:nvPr/>
        </p:nvSpPr>
        <p:spPr>
          <a:xfrm>
            <a:off x="428596" y="857232"/>
            <a:ext cx="835824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Características de </a:t>
            </a:r>
            <a:r>
              <a:rPr lang="es-ES" sz="2800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VoIP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658</Words>
  <Application>Microsoft Office PowerPoint</Application>
  <PresentationFormat>Presentación en pantalla (4:3)</PresentationFormat>
  <Paragraphs>133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Capítulo 12</vt:lpstr>
      <vt:lpstr>VoIP</vt:lpstr>
      <vt:lpstr>VoIP</vt:lpstr>
      <vt:lpstr>VoIP</vt:lpstr>
      <vt:lpstr>VoIP</vt:lpstr>
      <vt:lpstr>VoIP</vt:lpstr>
      <vt:lpstr>VoIP</vt:lpstr>
      <vt:lpstr>VoIP</vt:lpstr>
      <vt:lpstr>VoIP</vt:lpstr>
      <vt:lpstr>VoIP</vt:lpstr>
      <vt:lpstr>VoIP</vt:lpstr>
      <vt:lpstr>VoIP</vt:lpstr>
      <vt:lpstr>VoIP</vt:lpstr>
      <vt:lpstr>VoIP</vt:lpstr>
      <vt:lpstr>VoIP</vt:lpstr>
      <vt:lpstr>VoIP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Capítulo 1</dc:title>
  <dc:creator>paco</dc:creator>
  <cp:lastModifiedBy>paco</cp:lastModifiedBy>
  <cp:revision>13</cp:revision>
  <dcterms:created xsi:type="dcterms:W3CDTF">2011-06-06T16:21:34Z</dcterms:created>
  <dcterms:modified xsi:type="dcterms:W3CDTF">2011-06-08T21:24:07Z</dcterms:modified>
</cp:coreProperties>
</file>