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81" r:id="rId10"/>
    <p:sldId id="282" r:id="rId11"/>
    <p:sldId id="283" r:id="rId12"/>
    <p:sldId id="284" r:id="rId13"/>
    <p:sldId id="285" r:id="rId14"/>
    <p:sldId id="286" r:id="rId15"/>
    <p:sldId id="287" r:id="rId16"/>
    <p:sldId id="288" r:id="rId17"/>
    <p:sldId id="289" r:id="rId18"/>
    <p:sldId id="290" r:id="rId19"/>
    <p:sldId id="291" r:id="rId20"/>
    <p:sldId id="264" r:id="rId21"/>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1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7A847CFC-816F-41D0-AAC0-9BF4FEBC753E}" type="datetimeFigureOut">
              <a:rPr lang="es-ES" smtClean="0"/>
              <a:pPr/>
              <a:t>06/06/2011</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7A847CFC-816F-41D0-AAC0-9BF4FEBC753E}" type="datetimeFigureOut">
              <a:rPr lang="es-ES" smtClean="0"/>
              <a:pPr/>
              <a:t>06/06/2011</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7A847CFC-816F-41D0-AAC0-9BF4FEBC753E}" type="datetimeFigureOut">
              <a:rPr lang="es-ES" smtClean="0"/>
              <a:pPr/>
              <a:t>06/06/2011</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7A847CFC-816F-41D0-AAC0-9BF4FEBC753E}" type="datetimeFigureOut">
              <a:rPr lang="es-ES" smtClean="0"/>
              <a:pPr/>
              <a:t>06/06/2011</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7A847CFC-816F-41D0-AAC0-9BF4FEBC753E}" type="datetimeFigureOut">
              <a:rPr lang="es-ES" smtClean="0"/>
              <a:pPr/>
              <a:t>06/06/2011</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7A847CFC-816F-41D0-AAC0-9BF4FEBC753E}" type="datetimeFigureOut">
              <a:rPr lang="es-ES" smtClean="0"/>
              <a:pPr/>
              <a:t>06/06/2011</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7A847CFC-816F-41D0-AAC0-9BF4FEBC753E}" type="datetimeFigureOut">
              <a:rPr lang="es-ES" smtClean="0"/>
              <a:pPr/>
              <a:t>06/06/2011</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7A847CFC-816F-41D0-AAC0-9BF4FEBC753E}" type="datetimeFigureOut">
              <a:rPr lang="es-ES" smtClean="0"/>
              <a:pPr/>
              <a:t>06/06/2011</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7A847CFC-816F-41D0-AAC0-9BF4FEBC753E}" type="datetimeFigureOut">
              <a:rPr lang="es-ES" smtClean="0"/>
              <a:pPr/>
              <a:t>06/06/2011</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7A847CFC-816F-41D0-AAC0-9BF4FEBC753E}" type="datetimeFigureOut">
              <a:rPr lang="es-ES" smtClean="0"/>
              <a:pPr/>
              <a:t>06/06/2011</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7A847CFC-816F-41D0-AAC0-9BF4FEBC753E}" type="datetimeFigureOut">
              <a:rPr lang="es-ES" smtClean="0"/>
              <a:pPr/>
              <a:t>06/06/2011</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847CFC-816F-41D0-AAC0-9BF4FEBC753E}" type="datetimeFigureOut">
              <a:rPr lang="es-ES" smtClean="0"/>
              <a:pPr/>
              <a:t>06/06/2011</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2FADFE-3B8F-471C-ABF0-DBC7717ECBBC}" type="slidenum">
              <a:rPr lang="es-ES" smtClean="0"/>
              <a:pPr/>
              <a:t>‹Nº›</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package" Target="../embeddings/Documento_de_Microsoft_Office_Word1.doc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lstStyle/>
          <a:p>
            <a:r>
              <a:rPr lang="es-ES" dirty="0" smtClean="0"/>
              <a:t>Capítulo 1</a:t>
            </a:r>
            <a:endParaRPr lang="es-ES" dirty="0"/>
          </a:p>
        </p:txBody>
      </p:sp>
      <p:sp>
        <p:nvSpPr>
          <p:cNvPr id="3" name="2 Subtítulo"/>
          <p:cNvSpPr>
            <a:spLocks noGrp="1"/>
          </p:cNvSpPr>
          <p:nvPr>
            <p:ph type="subTitle" idx="1"/>
          </p:nvPr>
        </p:nvSpPr>
        <p:spPr/>
        <p:txBody>
          <a:bodyPr/>
          <a:lstStyle/>
          <a:p>
            <a:r>
              <a:rPr lang="es-ES" dirty="0" smtClean="0"/>
              <a:t>Asignación Dinámica de Direcciones</a:t>
            </a:r>
            <a:endParaRPr lang="es-ES" dirty="0"/>
          </a:p>
        </p:txBody>
      </p:sp>
      <p:sp>
        <p:nvSpPr>
          <p:cNvPr id="4" name="1 Título"/>
          <p:cNvSpPr txBox="1">
            <a:spLocks/>
          </p:cNvSpPr>
          <p:nvPr/>
        </p:nvSpPr>
        <p:spPr>
          <a:xfrm>
            <a:off x="571472" y="285728"/>
            <a:ext cx="7772400" cy="147002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s-ES" sz="4400" dirty="0" smtClean="0">
                <a:latin typeface="+mj-lt"/>
                <a:ea typeface="+mj-ea"/>
                <a:cs typeface="+mj-cs"/>
              </a:rPr>
              <a:t>Servicios de Red e Internet</a:t>
            </a:r>
            <a:endParaRPr kumimoji="0" lang="es-ES" sz="44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28596" y="857232"/>
            <a:ext cx="8358246" cy="582594"/>
          </a:xfrm>
        </p:spPr>
        <p:txBody>
          <a:bodyPr>
            <a:normAutofit fontScale="90000"/>
          </a:bodyPr>
          <a:lstStyle/>
          <a:p>
            <a:r>
              <a:rPr lang="es-ES" sz="2800" dirty="0" smtClean="0">
                <a:solidFill>
                  <a:srgbClr val="00B050"/>
                </a:solidFill>
              </a:rPr>
              <a:t>Configuración de un servidor DHCP con Windows Server 2008</a:t>
            </a:r>
            <a:endParaRPr lang="es-ES" sz="2800" dirty="0">
              <a:solidFill>
                <a:srgbClr val="00B050"/>
              </a:solidFill>
            </a:endParaRPr>
          </a:p>
        </p:txBody>
      </p:sp>
      <p:sp>
        <p:nvSpPr>
          <p:cNvPr id="3" name="2 Marcador de contenido"/>
          <p:cNvSpPr>
            <a:spLocks noGrp="1"/>
          </p:cNvSpPr>
          <p:nvPr>
            <p:ph idx="1"/>
          </p:nvPr>
        </p:nvSpPr>
        <p:spPr>
          <a:xfrm>
            <a:off x="457200" y="1428736"/>
            <a:ext cx="8229600" cy="4697427"/>
          </a:xfrm>
        </p:spPr>
        <p:txBody>
          <a:bodyPr>
            <a:normAutofit fontScale="92500" lnSpcReduction="10000"/>
          </a:bodyPr>
          <a:lstStyle/>
          <a:p>
            <a:pPr marL="514350" lvl="0" indent="-514350">
              <a:buFont typeface="+mj-lt"/>
              <a:buAutoNum type="arabicPeriod" startAt="8"/>
            </a:pPr>
            <a:r>
              <a:rPr lang="es-ES" dirty="0" smtClean="0"/>
              <a:t>Una vez definido el ámbito de nuestro servidor, pulsamos el botón “Siguiente” y nos aparecerán dos opciones:</a:t>
            </a:r>
          </a:p>
          <a:p>
            <a:pPr lvl="2"/>
            <a:r>
              <a:rPr lang="es-ES" b="1" dirty="0" smtClean="0"/>
              <a:t>Habilitar el modo sin estado DHCPv6 para este servidor.</a:t>
            </a:r>
            <a:endParaRPr lang="es-ES" dirty="0" smtClean="0"/>
          </a:p>
          <a:p>
            <a:pPr lvl="2"/>
            <a:r>
              <a:rPr lang="es-ES" b="1" dirty="0" smtClean="0"/>
              <a:t>Deshabilitar el modo sin estado DHCPv6 para este servidor</a:t>
            </a:r>
            <a:r>
              <a:rPr lang="es-ES" dirty="0" smtClean="0"/>
              <a:t>.</a:t>
            </a:r>
          </a:p>
          <a:p>
            <a:pPr marL="514350" lvl="0" indent="-514350">
              <a:buFont typeface="+mj-lt"/>
              <a:buAutoNum type="arabicPeriod" startAt="9"/>
            </a:pPr>
            <a:r>
              <a:rPr lang="es-ES" dirty="0" smtClean="0"/>
              <a:t>La siguiente ventana nos muestra un resumen de la configuración del servidor DHCP que hemos establecido. Pulsando en el botón “Instalar” se realizará todo lo necesario para que el servicio DHCP comience a funcionar en el equipo con la configuración que hemos definido.</a:t>
            </a:r>
          </a:p>
          <a:p>
            <a:endParaRPr lang="es-ES" dirty="0"/>
          </a:p>
        </p:txBody>
      </p:sp>
      <p:sp>
        <p:nvSpPr>
          <p:cNvPr id="4" name="1 Título"/>
          <p:cNvSpPr txBox="1">
            <a:spLocks/>
          </p:cNvSpPr>
          <p:nvPr/>
        </p:nvSpPr>
        <p:spPr>
          <a:xfrm>
            <a:off x="6143636" y="285728"/>
            <a:ext cx="2543164" cy="582594"/>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es-ES" sz="2800" dirty="0" smtClean="0">
                <a:latin typeface="+mj-lt"/>
                <a:ea typeface="+mj-ea"/>
                <a:cs typeface="+mj-cs"/>
              </a:rPr>
              <a:t>Contenidos</a:t>
            </a:r>
            <a:endParaRPr kumimoji="0" lang="es-ES" sz="28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6" name="5 Conector recto"/>
          <p:cNvCxnSpPr/>
          <p:nvPr/>
        </p:nvCxnSpPr>
        <p:spPr>
          <a:xfrm>
            <a:off x="428596" y="785794"/>
            <a:ext cx="8358246"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1 Título"/>
          <p:cNvSpPr txBox="1">
            <a:spLocks/>
          </p:cNvSpPr>
          <p:nvPr/>
        </p:nvSpPr>
        <p:spPr>
          <a:xfrm>
            <a:off x="428596" y="285728"/>
            <a:ext cx="5472122" cy="582594"/>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 sz="2800" b="0" i="0" u="none" strike="noStrike" kern="1200" cap="none" spc="0" normalizeH="0" baseline="0" noProof="0" smtClean="0">
                <a:ln>
                  <a:noFill/>
                </a:ln>
                <a:solidFill>
                  <a:schemeClr val="tx1"/>
                </a:solidFill>
                <a:effectLst/>
                <a:uLnTx/>
                <a:uFillTx/>
                <a:latin typeface="+mj-lt"/>
                <a:ea typeface="+mj-ea"/>
                <a:cs typeface="+mj-cs"/>
              </a:rPr>
              <a:t>Asignación Dinámica de Direcciones</a:t>
            </a:r>
            <a:endParaRPr kumimoji="0" lang="es-ES" sz="28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28596" y="857232"/>
            <a:ext cx="8358246" cy="582594"/>
          </a:xfrm>
        </p:spPr>
        <p:txBody>
          <a:bodyPr>
            <a:normAutofit fontScale="90000"/>
          </a:bodyPr>
          <a:lstStyle/>
          <a:p>
            <a:r>
              <a:rPr lang="es-ES" sz="2800" dirty="0" smtClean="0">
                <a:solidFill>
                  <a:srgbClr val="00B050"/>
                </a:solidFill>
              </a:rPr>
              <a:t>Configuración de un servidor DHCP con Dual DHCP DNS Server</a:t>
            </a:r>
            <a:endParaRPr lang="es-ES" sz="2800" dirty="0">
              <a:solidFill>
                <a:srgbClr val="00B050"/>
              </a:solidFill>
            </a:endParaRPr>
          </a:p>
        </p:txBody>
      </p:sp>
      <p:sp>
        <p:nvSpPr>
          <p:cNvPr id="3" name="2 Marcador de contenido"/>
          <p:cNvSpPr>
            <a:spLocks noGrp="1"/>
          </p:cNvSpPr>
          <p:nvPr>
            <p:ph idx="1"/>
          </p:nvPr>
        </p:nvSpPr>
        <p:spPr>
          <a:xfrm>
            <a:off x="457200" y="1428736"/>
            <a:ext cx="8229600" cy="4697427"/>
          </a:xfrm>
        </p:spPr>
        <p:txBody>
          <a:bodyPr>
            <a:normAutofit fontScale="92500" lnSpcReduction="20000"/>
          </a:bodyPr>
          <a:lstStyle/>
          <a:p>
            <a:pPr marL="514350" lvl="0" indent="-514350">
              <a:buFont typeface="+mj-lt"/>
              <a:buAutoNum type="arabicPeriod"/>
            </a:pPr>
            <a:r>
              <a:rPr lang="es-ES" dirty="0" smtClean="0"/>
              <a:t>Descargar e instalar el paquete.</a:t>
            </a:r>
          </a:p>
          <a:p>
            <a:pPr marL="514350" lvl="0" indent="-514350">
              <a:buFont typeface="+mj-lt"/>
              <a:buAutoNum type="arabicPeriod"/>
            </a:pPr>
            <a:r>
              <a:rPr lang="es-ES" dirty="0" smtClean="0"/>
              <a:t>La configuración por defecto del servidor DHCP utiliza el rango de direcciones 192.168.0.1/24-192.168.0.254/24. Para cambiar esta configuración por defecto hay que seleccionar la opción del menú de inicio de Windows 7 “Todos los programas || Dual Server || Configure”.</a:t>
            </a:r>
          </a:p>
          <a:p>
            <a:pPr marL="514350" lvl="0" indent="-514350">
              <a:buFont typeface="+mj-lt"/>
              <a:buAutoNum type="arabicPeriod"/>
            </a:pPr>
            <a:r>
              <a:rPr lang="es-ES" dirty="0" smtClean="0"/>
              <a:t>La configuración de Dual Server 6.50 se almacena en un archivo de texto sin formato que está estructurado en secciones:</a:t>
            </a:r>
          </a:p>
          <a:p>
            <a:pPr lvl="2"/>
            <a:r>
              <a:rPr lang="es-ES" dirty="0" smtClean="0"/>
              <a:t>[SERVICES]</a:t>
            </a:r>
          </a:p>
          <a:p>
            <a:pPr lvl="2"/>
            <a:r>
              <a:rPr lang="es-ES" dirty="0" smtClean="0"/>
              <a:t>[LISTEN-ON</a:t>
            </a:r>
            <a:r>
              <a:rPr lang="es-ES" dirty="0" smtClean="0"/>
              <a:t>]</a:t>
            </a:r>
            <a:endParaRPr lang="es-ES" dirty="0" smtClean="0"/>
          </a:p>
          <a:p>
            <a:endParaRPr lang="es-ES" dirty="0"/>
          </a:p>
        </p:txBody>
      </p:sp>
      <p:sp>
        <p:nvSpPr>
          <p:cNvPr id="4" name="1 Título"/>
          <p:cNvSpPr txBox="1">
            <a:spLocks/>
          </p:cNvSpPr>
          <p:nvPr/>
        </p:nvSpPr>
        <p:spPr>
          <a:xfrm>
            <a:off x="6143636" y="285728"/>
            <a:ext cx="2543164" cy="582594"/>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es-ES" sz="2800" dirty="0" smtClean="0">
                <a:latin typeface="+mj-lt"/>
                <a:ea typeface="+mj-ea"/>
                <a:cs typeface="+mj-cs"/>
              </a:rPr>
              <a:t>Contenidos</a:t>
            </a:r>
            <a:endParaRPr kumimoji="0" lang="es-ES" sz="28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6" name="5 Conector recto"/>
          <p:cNvCxnSpPr/>
          <p:nvPr/>
        </p:nvCxnSpPr>
        <p:spPr>
          <a:xfrm>
            <a:off x="428596" y="785794"/>
            <a:ext cx="8358246"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1 Título"/>
          <p:cNvSpPr txBox="1">
            <a:spLocks/>
          </p:cNvSpPr>
          <p:nvPr/>
        </p:nvSpPr>
        <p:spPr>
          <a:xfrm>
            <a:off x="428596" y="285728"/>
            <a:ext cx="5472122" cy="582594"/>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 sz="2800" b="0" i="0" u="none" strike="noStrike" kern="1200" cap="none" spc="0" normalizeH="0" baseline="0" noProof="0" smtClean="0">
                <a:ln>
                  <a:noFill/>
                </a:ln>
                <a:solidFill>
                  <a:schemeClr val="tx1"/>
                </a:solidFill>
                <a:effectLst/>
                <a:uLnTx/>
                <a:uFillTx/>
                <a:latin typeface="+mj-lt"/>
                <a:ea typeface="+mj-ea"/>
                <a:cs typeface="+mj-cs"/>
              </a:rPr>
              <a:t>Asignación Dinámica de Direcciones</a:t>
            </a:r>
            <a:endParaRPr kumimoji="0" lang="es-ES" sz="28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28596" y="857232"/>
            <a:ext cx="8358246" cy="582594"/>
          </a:xfrm>
        </p:spPr>
        <p:txBody>
          <a:bodyPr>
            <a:normAutofit fontScale="90000"/>
          </a:bodyPr>
          <a:lstStyle/>
          <a:p>
            <a:r>
              <a:rPr lang="es-ES" sz="2800" dirty="0" smtClean="0">
                <a:solidFill>
                  <a:srgbClr val="00B050"/>
                </a:solidFill>
              </a:rPr>
              <a:t>Configuración de un servidor DHCP con Dual DHCP DNS Server</a:t>
            </a:r>
            <a:endParaRPr lang="es-ES" sz="2800" dirty="0">
              <a:solidFill>
                <a:srgbClr val="00B050"/>
              </a:solidFill>
            </a:endParaRPr>
          </a:p>
        </p:txBody>
      </p:sp>
      <p:sp>
        <p:nvSpPr>
          <p:cNvPr id="3" name="2 Marcador de contenido"/>
          <p:cNvSpPr>
            <a:spLocks noGrp="1"/>
          </p:cNvSpPr>
          <p:nvPr>
            <p:ph idx="1"/>
          </p:nvPr>
        </p:nvSpPr>
        <p:spPr>
          <a:xfrm>
            <a:off x="457200" y="1428736"/>
            <a:ext cx="8229600" cy="4697427"/>
          </a:xfrm>
        </p:spPr>
        <p:txBody>
          <a:bodyPr>
            <a:normAutofit/>
          </a:bodyPr>
          <a:lstStyle/>
          <a:p>
            <a:pPr marL="514350" lvl="0" indent="-514350">
              <a:buFont typeface="+mj-lt"/>
              <a:buAutoNum type="arabicPeriod" startAt="4"/>
            </a:pPr>
            <a:r>
              <a:rPr lang="es-ES" dirty="0" smtClean="0"/>
              <a:t>Una vez modificados los </a:t>
            </a:r>
            <a:r>
              <a:rPr lang="es-ES" dirty="0" smtClean="0"/>
              <a:t>parámetros, es </a:t>
            </a:r>
            <a:r>
              <a:rPr lang="es-ES" dirty="0" smtClean="0"/>
              <a:t>necesario detener el servicio Dual Server y volver a iniciarlo para que los cambios tengan </a:t>
            </a:r>
            <a:r>
              <a:rPr lang="es-ES" dirty="0" smtClean="0"/>
              <a:t>efecto.</a:t>
            </a:r>
            <a:endParaRPr lang="es-ES" dirty="0" smtClean="0"/>
          </a:p>
          <a:p>
            <a:pPr marL="514350" lvl="0" indent="-514350">
              <a:buFont typeface="+mj-lt"/>
              <a:buAutoNum type="arabicPeriod" startAt="4"/>
            </a:pPr>
            <a:r>
              <a:rPr lang="es-ES" dirty="0" smtClean="0"/>
              <a:t>Se puede obtener una lista actualizada </a:t>
            </a:r>
            <a:r>
              <a:rPr lang="es-ES" dirty="0" smtClean="0"/>
              <a:t>de las </a:t>
            </a:r>
            <a:r>
              <a:rPr lang="es-ES" dirty="0" smtClean="0"/>
              <a:t>direcciones asignadas a los clientes si se selecciona la opción del menú de inicio de Windows 7 “Todos los programas || Dual Server || View </a:t>
            </a:r>
            <a:r>
              <a:rPr lang="es-ES" dirty="0" err="1" smtClean="0"/>
              <a:t>Lease</a:t>
            </a:r>
            <a:r>
              <a:rPr lang="es-ES" dirty="0" smtClean="0"/>
              <a:t> </a:t>
            </a:r>
            <a:r>
              <a:rPr lang="es-ES" dirty="0" smtClean="0"/>
              <a:t>Status”.</a:t>
            </a:r>
            <a:endParaRPr lang="es-ES" dirty="0" smtClean="0"/>
          </a:p>
          <a:p>
            <a:endParaRPr lang="es-ES" dirty="0"/>
          </a:p>
        </p:txBody>
      </p:sp>
      <p:sp>
        <p:nvSpPr>
          <p:cNvPr id="4" name="1 Título"/>
          <p:cNvSpPr txBox="1">
            <a:spLocks/>
          </p:cNvSpPr>
          <p:nvPr/>
        </p:nvSpPr>
        <p:spPr>
          <a:xfrm>
            <a:off x="6143636" y="285728"/>
            <a:ext cx="2543164" cy="582594"/>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es-ES" sz="2800" dirty="0" smtClean="0">
                <a:latin typeface="+mj-lt"/>
                <a:ea typeface="+mj-ea"/>
                <a:cs typeface="+mj-cs"/>
              </a:rPr>
              <a:t>Contenidos</a:t>
            </a:r>
            <a:endParaRPr kumimoji="0" lang="es-ES" sz="28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6" name="5 Conector recto"/>
          <p:cNvCxnSpPr/>
          <p:nvPr/>
        </p:nvCxnSpPr>
        <p:spPr>
          <a:xfrm>
            <a:off x="428596" y="785794"/>
            <a:ext cx="8358246"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1 Título"/>
          <p:cNvSpPr txBox="1">
            <a:spLocks/>
          </p:cNvSpPr>
          <p:nvPr/>
        </p:nvSpPr>
        <p:spPr>
          <a:xfrm>
            <a:off x="428596" y="285728"/>
            <a:ext cx="5472122" cy="582594"/>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 sz="2800" b="0" i="0" u="none" strike="noStrike" kern="1200" cap="none" spc="0" normalizeH="0" baseline="0" noProof="0" smtClean="0">
                <a:ln>
                  <a:noFill/>
                </a:ln>
                <a:solidFill>
                  <a:schemeClr val="tx1"/>
                </a:solidFill>
                <a:effectLst/>
                <a:uLnTx/>
                <a:uFillTx/>
                <a:latin typeface="+mj-lt"/>
                <a:ea typeface="+mj-ea"/>
                <a:cs typeface="+mj-cs"/>
              </a:rPr>
              <a:t>Asignación Dinámica de Direcciones</a:t>
            </a:r>
            <a:endParaRPr kumimoji="0" lang="es-ES" sz="28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28596" y="857232"/>
            <a:ext cx="8358246" cy="582594"/>
          </a:xfrm>
        </p:spPr>
        <p:txBody>
          <a:bodyPr>
            <a:normAutofit/>
          </a:bodyPr>
          <a:lstStyle/>
          <a:p>
            <a:r>
              <a:rPr lang="es-ES" sz="2800" dirty="0" smtClean="0">
                <a:solidFill>
                  <a:srgbClr val="00B050"/>
                </a:solidFill>
              </a:rPr>
              <a:t>Configuración de un servidor DHCP </a:t>
            </a:r>
            <a:r>
              <a:rPr lang="es-ES" sz="2800" dirty="0" smtClean="0">
                <a:solidFill>
                  <a:srgbClr val="00B050"/>
                </a:solidFill>
              </a:rPr>
              <a:t>en GNU/Linux</a:t>
            </a:r>
            <a:endParaRPr lang="es-ES" sz="2800" dirty="0">
              <a:solidFill>
                <a:srgbClr val="00B050"/>
              </a:solidFill>
            </a:endParaRPr>
          </a:p>
        </p:txBody>
      </p:sp>
      <p:sp>
        <p:nvSpPr>
          <p:cNvPr id="3" name="2 Marcador de contenido"/>
          <p:cNvSpPr>
            <a:spLocks noGrp="1"/>
          </p:cNvSpPr>
          <p:nvPr>
            <p:ph idx="1"/>
          </p:nvPr>
        </p:nvSpPr>
        <p:spPr>
          <a:xfrm>
            <a:off x="457200" y="1428736"/>
            <a:ext cx="8229600" cy="4697427"/>
          </a:xfrm>
        </p:spPr>
        <p:txBody>
          <a:bodyPr/>
          <a:lstStyle/>
          <a:p>
            <a:r>
              <a:rPr lang="es-ES" dirty="0" smtClean="0"/>
              <a:t>Instalar el paquete (</a:t>
            </a:r>
            <a:r>
              <a:rPr lang="es-ES" i="1" dirty="0" smtClean="0"/>
              <a:t>dhcp3-server</a:t>
            </a:r>
            <a:r>
              <a:rPr lang="es-ES" dirty="0" smtClean="0"/>
              <a:t> en </a:t>
            </a:r>
            <a:r>
              <a:rPr lang="es-ES" dirty="0" err="1" smtClean="0"/>
              <a:t>Debian</a:t>
            </a:r>
            <a:r>
              <a:rPr lang="es-ES" dirty="0" smtClean="0"/>
              <a:t> o </a:t>
            </a:r>
            <a:r>
              <a:rPr lang="es-ES" i="1" dirty="0" err="1" smtClean="0"/>
              <a:t>dhcp</a:t>
            </a:r>
            <a:r>
              <a:rPr lang="es-ES" i="1" dirty="0" smtClean="0"/>
              <a:t>-server</a:t>
            </a:r>
            <a:r>
              <a:rPr lang="es-ES" dirty="0" smtClean="0"/>
              <a:t> en </a:t>
            </a:r>
            <a:r>
              <a:rPr lang="es-ES" dirty="0" err="1" smtClean="0"/>
              <a:t>OpenSUSE</a:t>
            </a:r>
            <a:r>
              <a:rPr lang="es-ES" dirty="0" smtClean="0"/>
              <a:t>).</a:t>
            </a:r>
          </a:p>
          <a:p>
            <a:r>
              <a:rPr lang="es-ES" dirty="0" smtClean="0"/>
              <a:t>Establecer los parámetros adecuados. Se puede hacer directamente en el archivo de configuración (</a:t>
            </a:r>
            <a:r>
              <a:rPr lang="es-ES" i="1" dirty="0" err="1" smtClean="0"/>
              <a:t>dhcpd.conf</a:t>
            </a:r>
            <a:r>
              <a:rPr lang="es-ES" dirty="0" smtClean="0"/>
              <a:t>) o usando las herramientas </a:t>
            </a:r>
            <a:r>
              <a:rPr lang="es-ES" dirty="0" err="1" smtClean="0"/>
              <a:t>Gdpcpd</a:t>
            </a:r>
            <a:r>
              <a:rPr lang="es-ES" dirty="0" smtClean="0"/>
              <a:t>, </a:t>
            </a:r>
            <a:r>
              <a:rPr lang="es-ES" dirty="0" err="1" smtClean="0"/>
              <a:t>YaST</a:t>
            </a:r>
            <a:r>
              <a:rPr lang="es-ES" dirty="0" smtClean="0"/>
              <a:t>, etc.</a:t>
            </a:r>
          </a:p>
          <a:p>
            <a:r>
              <a:rPr lang="es-ES" dirty="0" smtClean="0"/>
              <a:t>Reiniciar el proceso demonio para que los cambios tengan efecto.</a:t>
            </a:r>
            <a:endParaRPr lang="es-ES" dirty="0"/>
          </a:p>
        </p:txBody>
      </p:sp>
      <p:sp>
        <p:nvSpPr>
          <p:cNvPr id="4" name="1 Título"/>
          <p:cNvSpPr txBox="1">
            <a:spLocks/>
          </p:cNvSpPr>
          <p:nvPr/>
        </p:nvSpPr>
        <p:spPr>
          <a:xfrm>
            <a:off x="6143636" y="285728"/>
            <a:ext cx="2543164" cy="582594"/>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es-ES" sz="2800" dirty="0" smtClean="0">
                <a:latin typeface="+mj-lt"/>
                <a:ea typeface="+mj-ea"/>
                <a:cs typeface="+mj-cs"/>
              </a:rPr>
              <a:t>Contenidos</a:t>
            </a:r>
            <a:endParaRPr kumimoji="0" lang="es-ES" sz="28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6" name="5 Conector recto"/>
          <p:cNvCxnSpPr/>
          <p:nvPr/>
        </p:nvCxnSpPr>
        <p:spPr>
          <a:xfrm>
            <a:off x="428596" y="785794"/>
            <a:ext cx="8358246"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1 Título"/>
          <p:cNvSpPr txBox="1">
            <a:spLocks/>
          </p:cNvSpPr>
          <p:nvPr/>
        </p:nvSpPr>
        <p:spPr>
          <a:xfrm>
            <a:off x="428596" y="285728"/>
            <a:ext cx="5472122" cy="582594"/>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 sz="2800" b="0" i="0" u="none" strike="noStrike" kern="1200" cap="none" spc="0" normalizeH="0" baseline="0" noProof="0" smtClean="0">
                <a:ln>
                  <a:noFill/>
                </a:ln>
                <a:solidFill>
                  <a:schemeClr val="tx1"/>
                </a:solidFill>
                <a:effectLst/>
                <a:uLnTx/>
                <a:uFillTx/>
                <a:latin typeface="+mj-lt"/>
                <a:ea typeface="+mj-ea"/>
                <a:cs typeface="+mj-cs"/>
              </a:rPr>
              <a:t>Asignación Dinámica de Direcciones</a:t>
            </a:r>
            <a:endParaRPr kumimoji="0" lang="es-ES" sz="28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28596" y="857232"/>
            <a:ext cx="8358246" cy="582594"/>
          </a:xfrm>
        </p:spPr>
        <p:txBody>
          <a:bodyPr>
            <a:normAutofit/>
          </a:bodyPr>
          <a:lstStyle/>
          <a:p>
            <a:r>
              <a:rPr lang="es-ES" sz="2800" dirty="0" smtClean="0">
                <a:solidFill>
                  <a:srgbClr val="00B050"/>
                </a:solidFill>
              </a:rPr>
              <a:t>Configuración de un servidor DHCP </a:t>
            </a:r>
            <a:r>
              <a:rPr lang="es-ES" sz="2800" dirty="0" smtClean="0">
                <a:solidFill>
                  <a:srgbClr val="00B050"/>
                </a:solidFill>
              </a:rPr>
              <a:t>en GNU/Linux</a:t>
            </a:r>
            <a:endParaRPr lang="es-ES" sz="2800" dirty="0">
              <a:solidFill>
                <a:srgbClr val="00B050"/>
              </a:solidFill>
            </a:endParaRPr>
          </a:p>
        </p:txBody>
      </p:sp>
      <p:sp>
        <p:nvSpPr>
          <p:cNvPr id="3" name="2 Marcador de contenido"/>
          <p:cNvSpPr>
            <a:spLocks noGrp="1"/>
          </p:cNvSpPr>
          <p:nvPr>
            <p:ph idx="1"/>
          </p:nvPr>
        </p:nvSpPr>
        <p:spPr>
          <a:xfrm>
            <a:off x="457200" y="1428736"/>
            <a:ext cx="8229600" cy="4697427"/>
          </a:xfrm>
        </p:spPr>
        <p:txBody>
          <a:bodyPr>
            <a:normAutofit fontScale="85000" lnSpcReduction="10000"/>
          </a:bodyPr>
          <a:lstStyle/>
          <a:p>
            <a:pPr>
              <a:buNone/>
            </a:pPr>
            <a:r>
              <a:rPr lang="es-ES" dirty="0" smtClean="0"/>
              <a:t>Las declaraciones </a:t>
            </a:r>
            <a:r>
              <a:rPr lang="es-ES" dirty="0" smtClean="0"/>
              <a:t>más importantes en </a:t>
            </a:r>
            <a:r>
              <a:rPr lang="es-ES" i="1" dirty="0" err="1" smtClean="0"/>
              <a:t>dhcpd.conf</a:t>
            </a:r>
            <a:r>
              <a:rPr lang="es-ES" dirty="0" smtClean="0"/>
              <a:t> son:</a:t>
            </a:r>
            <a:endParaRPr lang="es-ES" dirty="0" smtClean="0"/>
          </a:p>
          <a:p>
            <a:pPr lvl="0"/>
            <a:r>
              <a:rPr lang="es-ES" b="1" dirty="0" err="1" smtClean="0"/>
              <a:t>shared-network</a:t>
            </a:r>
            <a:r>
              <a:rPr lang="es-ES" dirty="0" smtClean="0"/>
              <a:t>: </a:t>
            </a:r>
            <a:r>
              <a:rPr lang="es-ES" dirty="0" smtClean="0"/>
              <a:t>define una red.</a:t>
            </a:r>
            <a:endParaRPr lang="es-ES" dirty="0" smtClean="0"/>
          </a:p>
          <a:p>
            <a:pPr lvl="0"/>
            <a:r>
              <a:rPr lang="es-ES" b="1" dirty="0" err="1" smtClean="0"/>
              <a:t>subnet</a:t>
            </a:r>
            <a:r>
              <a:rPr lang="es-ES" dirty="0" smtClean="0"/>
              <a:t>: </a:t>
            </a:r>
            <a:r>
              <a:rPr lang="es-ES" dirty="0" smtClean="0"/>
              <a:t>define una subred.</a:t>
            </a:r>
            <a:endParaRPr lang="es-ES" dirty="0" smtClean="0"/>
          </a:p>
          <a:p>
            <a:pPr lvl="0"/>
            <a:r>
              <a:rPr lang="es-ES" b="1" dirty="0" err="1" smtClean="0"/>
              <a:t>range</a:t>
            </a:r>
            <a:r>
              <a:rPr lang="es-ES" dirty="0" smtClean="0"/>
              <a:t>: </a:t>
            </a:r>
            <a:r>
              <a:rPr lang="es-ES" dirty="0" smtClean="0"/>
              <a:t>rango </a:t>
            </a:r>
            <a:r>
              <a:rPr lang="es-ES" dirty="0" smtClean="0"/>
              <a:t>de direcciones que se asigna a los equipos clientes DHCP. </a:t>
            </a:r>
          </a:p>
          <a:p>
            <a:pPr lvl="0"/>
            <a:r>
              <a:rPr lang="es-ES" b="1" dirty="0" smtClean="0"/>
              <a:t>host</a:t>
            </a:r>
            <a:r>
              <a:rPr lang="es-ES" dirty="0" smtClean="0"/>
              <a:t>: </a:t>
            </a:r>
            <a:r>
              <a:rPr lang="es-ES" dirty="0" smtClean="0"/>
              <a:t>define </a:t>
            </a:r>
            <a:r>
              <a:rPr lang="es-ES" dirty="0" smtClean="0"/>
              <a:t>la configuración específica a un </a:t>
            </a:r>
            <a:r>
              <a:rPr lang="es-ES" dirty="0" smtClean="0"/>
              <a:t>equipo.</a:t>
            </a:r>
            <a:endParaRPr lang="es-ES" dirty="0" smtClean="0"/>
          </a:p>
          <a:p>
            <a:pPr lvl="0"/>
            <a:r>
              <a:rPr lang="es-ES" b="1" dirty="0" err="1" smtClean="0"/>
              <a:t>group</a:t>
            </a:r>
            <a:r>
              <a:rPr lang="es-ES" dirty="0" smtClean="0"/>
              <a:t>: </a:t>
            </a:r>
            <a:r>
              <a:rPr lang="es-ES" dirty="0" err="1" smtClean="0"/>
              <a:t>sagrupa</a:t>
            </a:r>
            <a:r>
              <a:rPr lang="es-ES" dirty="0" smtClean="0"/>
              <a:t> </a:t>
            </a:r>
            <a:r>
              <a:rPr lang="es-ES" dirty="0" smtClean="0"/>
              <a:t>subredes o equipos.</a:t>
            </a:r>
          </a:p>
          <a:p>
            <a:pPr lvl="0"/>
            <a:r>
              <a:rPr lang="es-ES" b="1" dirty="0" smtClean="0"/>
              <a:t>pool</a:t>
            </a:r>
            <a:r>
              <a:rPr lang="es-ES" dirty="0" smtClean="0"/>
              <a:t>: </a:t>
            </a:r>
            <a:r>
              <a:rPr lang="es-ES" dirty="0" smtClean="0"/>
              <a:t>define </a:t>
            </a:r>
            <a:r>
              <a:rPr lang="es-ES" dirty="0" smtClean="0"/>
              <a:t>conjuntos de </a:t>
            </a:r>
            <a:r>
              <a:rPr lang="es-ES" dirty="0" smtClean="0"/>
              <a:t>equipos.</a:t>
            </a:r>
            <a:endParaRPr lang="es-ES" dirty="0" smtClean="0"/>
          </a:p>
          <a:p>
            <a:pPr lvl="0"/>
            <a:r>
              <a:rPr lang="es-ES" b="1" dirty="0" err="1" smtClean="0"/>
              <a:t>class</a:t>
            </a:r>
            <a:r>
              <a:rPr lang="es-ES" dirty="0" smtClean="0"/>
              <a:t>: </a:t>
            </a:r>
            <a:r>
              <a:rPr lang="es-ES" dirty="0" smtClean="0"/>
              <a:t>define clases </a:t>
            </a:r>
            <a:r>
              <a:rPr lang="es-ES" dirty="0" smtClean="0"/>
              <a:t>a las que </a:t>
            </a:r>
            <a:r>
              <a:rPr lang="es-ES" dirty="0" smtClean="0"/>
              <a:t>pertenecen </a:t>
            </a:r>
            <a:r>
              <a:rPr lang="es-ES" dirty="0" smtClean="0"/>
              <a:t>los </a:t>
            </a:r>
            <a:r>
              <a:rPr lang="es-ES" dirty="0" smtClean="0"/>
              <a:t>equipos.</a:t>
            </a:r>
            <a:endParaRPr lang="es-ES" dirty="0" smtClean="0"/>
          </a:p>
          <a:p>
            <a:endParaRPr lang="es-ES" dirty="0"/>
          </a:p>
        </p:txBody>
      </p:sp>
      <p:sp>
        <p:nvSpPr>
          <p:cNvPr id="4" name="1 Título"/>
          <p:cNvSpPr txBox="1">
            <a:spLocks/>
          </p:cNvSpPr>
          <p:nvPr/>
        </p:nvSpPr>
        <p:spPr>
          <a:xfrm>
            <a:off x="6143636" y="285728"/>
            <a:ext cx="2543164" cy="582594"/>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es-ES" sz="2800" dirty="0" smtClean="0">
                <a:latin typeface="+mj-lt"/>
                <a:ea typeface="+mj-ea"/>
                <a:cs typeface="+mj-cs"/>
              </a:rPr>
              <a:t>Contenidos</a:t>
            </a:r>
            <a:endParaRPr kumimoji="0" lang="es-ES" sz="28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6" name="5 Conector recto"/>
          <p:cNvCxnSpPr/>
          <p:nvPr/>
        </p:nvCxnSpPr>
        <p:spPr>
          <a:xfrm>
            <a:off x="428596" y="785794"/>
            <a:ext cx="8358246"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1 Título"/>
          <p:cNvSpPr txBox="1">
            <a:spLocks/>
          </p:cNvSpPr>
          <p:nvPr/>
        </p:nvSpPr>
        <p:spPr>
          <a:xfrm>
            <a:off x="428596" y="285728"/>
            <a:ext cx="5472122" cy="582594"/>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 sz="2800" b="0" i="0" u="none" strike="noStrike" kern="1200" cap="none" spc="0" normalizeH="0" baseline="0" noProof="0" smtClean="0">
                <a:ln>
                  <a:noFill/>
                </a:ln>
                <a:solidFill>
                  <a:schemeClr val="tx1"/>
                </a:solidFill>
                <a:effectLst/>
                <a:uLnTx/>
                <a:uFillTx/>
                <a:latin typeface="+mj-lt"/>
                <a:ea typeface="+mj-ea"/>
                <a:cs typeface="+mj-cs"/>
              </a:rPr>
              <a:t>Asignación Dinámica de Direcciones</a:t>
            </a:r>
            <a:endParaRPr kumimoji="0" lang="es-ES" sz="28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28596" y="857232"/>
            <a:ext cx="8358246" cy="582594"/>
          </a:xfrm>
        </p:spPr>
        <p:txBody>
          <a:bodyPr>
            <a:normAutofit/>
          </a:bodyPr>
          <a:lstStyle/>
          <a:p>
            <a:r>
              <a:rPr lang="es-ES" sz="2800" dirty="0" smtClean="0">
                <a:solidFill>
                  <a:srgbClr val="00B050"/>
                </a:solidFill>
              </a:rPr>
              <a:t>Configuración de un </a:t>
            </a:r>
            <a:r>
              <a:rPr lang="es-ES" sz="2800" dirty="0" smtClean="0">
                <a:solidFill>
                  <a:srgbClr val="00B050"/>
                </a:solidFill>
              </a:rPr>
              <a:t>cliente DHCP en Windows XP</a:t>
            </a:r>
            <a:endParaRPr lang="es-ES" sz="2800" dirty="0">
              <a:solidFill>
                <a:srgbClr val="00B050"/>
              </a:solidFill>
            </a:endParaRPr>
          </a:p>
        </p:txBody>
      </p:sp>
      <p:sp>
        <p:nvSpPr>
          <p:cNvPr id="4" name="1 Título"/>
          <p:cNvSpPr txBox="1">
            <a:spLocks/>
          </p:cNvSpPr>
          <p:nvPr/>
        </p:nvSpPr>
        <p:spPr>
          <a:xfrm>
            <a:off x="6143636" y="285728"/>
            <a:ext cx="2543164" cy="582594"/>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es-ES" sz="2800" dirty="0" smtClean="0">
                <a:latin typeface="+mj-lt"/>
                <a:ea typeface="+mj-ea"/>
                <a:cs typeface="+mj-cs"/>
              </a:rPr>
              <a:t>Contenidos</a:t>
            </a:r>
            <a:endParaRPr kumimoji="0" lang="es-ES" sz="28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6" name="5 Conector recto"/>
          <p:cNvCxnSpPr/>
          <p:nvPr/>
        </p:nvCxnSpPr>
        <p:spPr>
          <a:xfrm>
            <a:off x="428596" y="785794"/>
            <a:ext cx="8358246"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1 Título"/>
          <p:cNvSpPr txBox="1">
            <a:spLocks/>
          </p:cNvSpPr>
          <p:nvPr/>
        </p:nvSpPr>
        <p:spPr>
          <a:xfrm>
            <a:off x="428596" y="285728"/>
            <a:ext cx="5472122" cy="582594"/>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 sz="2800" b="0" i="0" u="none" strike="noStrike" kern="1200" cap="none" spc="0" normalizeH="0" baseline="0" noProof="0" smtClean="0">
                <a:ln>
                  <a:noFill/>
                </a:ln>
                <a:solidFill>
                  <a:schemeClr val="tx1"/>
                </a:solidFill>
                <a:effectLst/>
                <a:uLnTx/>
                <a:uFillTx/>
                <a:latin typeface="+mj-lt"/>
                <a:ea typeface="+mj-ea"/>
                <a:cs typeface="+mj-cs"/>
              </a:rPr>
              <a:t>Asignación Dinámica de Direcciones</a:t>
            </a:r>
            <a:endParaRPr kumimoji="0" lang="es-ES" sz="2800" b="0" i="0" u="none" strike="noStrike" kern="1200" cap="none" spc="0" normalizeH="0" baseline="0" noProof="0" dirty="0">
              <a:ln>
                <a:noFill/>
              </a:ln>
              <a:solidFill>
                <a:schemeClr val="tx1"/>
              </a:solidFill>
              <a:effectLst/>
              <a:uLnTx/>
              <a:uFillTx/>
              <a:latin typeface="+mj-lt"/>
              <a:ea typeface="+mj-ea"/>
              <a:cs typeface="+mj-cs"/>
            </a:endParaRPr>
          </a:p>
        </p:txBody>
      </p:sp>
      <p:pic>
        <p:nvPicPr>
          <p:cNvPr id="21506" name="Picture 2" descr="L:\Libros\GS_SRI\Figuras\rev1\Libro\2. JPG Color\Figura1.12.JPG"/>
          <p:cNvPicPr>
            <a:picLocks noGrp="1" noChangeAspect="1" noChangeArrowheads="1"/>
          </p:cNvPicPr>
          <p:nvPr>
            <p:ph idx="1"/>
          </p:nvPr>
        </p:nvPicPr>
        <p:blipFill>
          <a:blip r:embed="rId2" cstate="print"/>
          <a:srcRect/>
          <a:stretch>
            <a:fillRect/>
          </a:stretch>
        </p:blipFill>
        <p:spPr bwMode="auto">
          <a:xfrm>
            <a:off x="2647950" y="1610519"/>
            <a:ext cx="3848100" cy="4333875"/>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28596" y="857232"/>
            <a:ext cx="8358246" cy="582594"/>
          </a:xfrm>
        </p:spPr>
        <p:txBody>
          <a:bodyPr>
            <a:normAutofit/>
          </a:bodyPr>
          <a:lstStyle/>
          <a:p>
            <a:r>
              <a:rPr lang="es-ES" sz="2800" dirty="0" smtClean="0">
                <a:solidFill>
                  <a:srgbClr val="00B050"/>
                </a:solidFill>
              </a:rPr>
              <a:t>Configuración </a:t>
            </a:r>
            <a:r>
              <a:rPr lang="es-ES" sz="2800" dirty="0" smtClean="0">
                <a:solidFill>
                  <a:srgbClr val="00B050"/>
                </a:solidFill>
              </a:rPr>
              <a:t>de un cliente DHCP en Windows 7</a:t>
            </a:r>
            <a:endParaRPr lang="es-ES" sz="2800" dirty="0">
              <a:solidFill>
                <a:srgbClr val="00B050"/>
              </a:solidFill>
            </a:endParaRPr>
          </a:p>
        </p:txBody>
      </p:sp>
      <p:sp>
        <p:nvSpPr>
          <p:cNvPr id="4" name="1 Título"/>
          <p:cNvSpPr txBox="1">
            <a:spLocks/>
          </p:cNvSpPr>
          <p:nvPr/>
        </p:nvSpPr>
        <p:spPr>
          <a:xfrm>
            <a:off x="6143636" y="285728"/>
            <a:ext cx="2543164" cy="582594"/>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es-ES" sz="2800" dirty="0" smtClean="0">
                <a:latin typeface="+mj-lt"/>
                <a:ea typeface="+mj-ea"/>
                <a:cs typeface="+mj-cs"/>
              </a:rPr>
              <a:t>Contenidos</a:t>
            </a:r>
            <a:endParaRPr kumimoji="0" lang="es-ES" sz="28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6" name="5 Conector recto"/>
          <p:cNvCxnSpPr/>
          <p:nvPr/>
        </p:nvCxnSpPr>
        <p:spPr>
          <a:xfrm>
            <a:off x="428596" y="785794"/>
            <a:ext cx="8358246"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1 Título"/>
          <p:cNvSpPr txBox="1">
            <a:spLocks/>
          </p:cNvSpPr>
          <p:nvPr/>
        </p:nvSpPr>
        <p:spPr>
          <a:xfrm>
            <a:off x="428596" y="285728"/>
            <a:ext cx="5472122" cy="582594"/>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 sz="2800" b="0" i="0" u="none" strike="noStrike" kern="1200" cap="none" spc="0" normalizeH="0" baseline="0" noProof="0" smtClean="0">
                <a:ln>
                  <a:noFill/>
                </a:ln>
                <a:solidFill>
                  <a:schemeClr val="tx1"/>
                </a:solidFill>
                <a:effectLst/>
                <a:uLnTx/>
                <a:uFillTx/>
                <a:latin typeface="+mj-lt"/>
                <a:ea typeface="+mj-ea"/>
                <a:cs typeface="+mj-cs"/>
              </a:rPr>
              <a:t>Asignación Dinámica de Direcciones</a:t>
            </a:r>
            <a:endParaRPr kumimoji="0" lang="es-ES" sz="2800" b="0" i="0" u="none" strike="noStrike" kern="1200" cap="none" spc="0" normalizeH="0" baseline="0" noProof="0" dirty="0">
              <a:ln>
                <a:noFill/>
              </a:ln>
              <a:solidFill>
                <a:schemeClr val="tx1"/>
              </a:solidFill>
              <a:effectLst/>
              <a:uLnTx/>
              <a:uFillTx/>
              <a:latin typeface="+mj-lt"/>
              <a:ea typeface="+mj-ea"/>
              <a:cs typeface="+mj-cs"/>
            </a:endParaRPr>
          </a:p>
        </p:txBody>
      </p:sp>
      <p:pic>
        <p:nvPicPr>
          <p:cNvPr id="20483" name="Picture 3" descr="L:\Libros\GS_SRI\Figuras\rev1\Libro\2. JPG Color\Figura1.16.JPG"/>
          <p:cNvPicPr>
            <a:picLocks noGrp="1" noChangeAspect="1" noChangeArrowheads="1"/>
          </p:cNvPicPr>
          <p:nvPr>
            <p:ph idx="1"/>
          </p:nvPr>
        </p:nvPicPr>
        <p:blipFill>
          <a:blip r:embed="rId2" cstate="print"/>
          <a:srcRect/>
          <a:stretch>
            <a:fillRect/>
          </a:stretch>
        </p:blipFill>
        <p:spPr bwMode="auto">
          <a:xfrm>
            <a:off x="2600325" y="1581944"/>
            <a:ext cx="3943350" cy="4391025"/>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28596" y="857232"/>
            <a:ext cx="8358246" cy="582594"/>
          </a:xfrm>
        </p:spPr>
        <p:txBody>
          <a:bodyPr>
            <a:normAutofit/>
          </a:bodyPr>
          <a:lstStyle/>
          <a:p>
            <a:r>
              <a:rPr lang="es-ES" sz="2800" dirty="0" smtClean="0">
                <a:solidFill>
                  <a:srgbClr val="00B050"/>
                </a:solidFill>
              </a:rPr>
              <a:t>Configuración </a:t>
            </a:r>
            <a:r>
              <a:rPr lang="es-ES" sz="2800" dirty="0" smtClean="0">
                <a:solidFill>
                  <a:srgbClr val="00B050"/>
                </a:solidFill>
              </a:rPr>
              <a:t>de un cliente DHCP en </a:t>
            </a:r>
            <a:r>
              <a:rPr lang="es-ES" sz="2800" dirty="0" err="1" smtClean="0">
                <a:solidFill>
                  <a:srgbClr val="00B050"/>
                </a:solidFill>
              </a:rPr>
              <a:t>OpenSUSE</a:t>
            </a:r>
            <a:endParaRPr lang="es-ES" sz="2800" dirty="0">
              <a:solidFill>
                <a:srgbClr val="00B050"/>
              </a:solidFill>
            </a:endParaRPr>
          </a:p>
        </p:txBody>
      </p:sp>
      <p:sp>
        <p:nvSpPr>
          <p:cNvPr id="4" name="1 Título"/>
          <p:cNvSpPr txBox="1">
            <a:spLocks/>
          </p:cNvSpPr>
          <p:nvPr/>
        </p:nvSpPr>
        <p:spPr>
          <a:xfrm>
            <a:off x="6143636" y="285728"/>
            <a:ext cx="2543164" cy="582594"/>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es-ES" sz="2800" dirty="0" smtClean="0">
                <a:latin typeface="+mj-lt"/>
                <a:ea typeface="+mj-ea"/>
                <a:cs typeface="+mj-cs"/>
              </a:rPr>
              <a:t>Contenidos</a:t>
            </a:r>
            <a:endParaRPr kumimoji="0" lang="es-ES" sz="28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6" name="5 Conector recto"/>
          <p:cNvCxnSpPr/>
          <p:nvPr/>
        </p:nvCxnSpPr>
        <p:spPr>
          <a:xfrm>
            <a:off x="428596" y="785794"/>
            <a:ext cx="8358246"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1 Título"/>
          <p:cNvSpPr txBox="1">
            <a:spLocks/>
          </p:cNvSpPr>
          <p:nvPr/>
        </p:nvSpPr>
        <p:spPr>
          <a:xfrm>
            <a:off x="428596" y="285728"/>
            <a:ext cx="5472122" cy="582594"/>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 sz="2800" b="0" i="0" u="none" strike="noStrike" kern="1200" cap="none" spc="0" normalizeH="0" baseline="0" noProof="0" smtClean="0">
                <a:ln>
                  <a:noFill/>
                </a:ln>
                <a:solidFill>
                  <a:schemeClr val="tx1"/>
                </a:solidFill>
                <a:effectLst/>
                <a:uLnTx/>
                <a:uFillTx/>
                <a:latin typeface="+mj-lt"/>
                <a:ea typeface="+mj-ea"/>
                <a:cs typeface="+mj-cs"/>
              </a:rPr>
              <a:t>Asignación Dinámica de Direcciones</a:t>
            </a:r>
            <a:endParaRPr kumimoji="0" lang="es-ES" sz="2800" b="0" i="0" u="none" strike="noStrike" kern="1200" cap="none" spc="0" normalizeH="0" baseline="0" noProof="0" dirty="0">
              <a:ln>
                <a:noFill/>
              </a:ln>
              <a:solidFill>
                <a:schemeClr val="tx1"/>
              </a:solidFill>
              <a:effectLst/>
              <a:uLnTx/>
              <a:uFillTx/>
              <a:latin typeface="+mj-lt"/>
              <a:ea typeface="+mj-ea"/>
              <a:cs typeface="+mj-cs"/>
            </a:endParaRPr>
          </a:p>
        </p:txBody>
      </p:sp>
      <p:pic>
        <p:nvPicPr>
          <p:cNvPr id="22530" name="Picture 2" descr="L:\Libros\GS_SRI\Figuras\rev1\Libro\2. JPG Color\Figura1.20.JPG"/>
          <p:cNvPicPr>
            <a:picLocks noGrp="1" noChangeAspect="1" noChangeArrowheads="1"/>
          </p:cNvPicPr>
          <p:nvPr>
            <p:ph idx="1"/>
          </p:nvPr>
        </p:nvPicPr>
        <p:blipFill>
          <a:blip r:embed="rId2" cstate="print"/>
          <a:srcRect/>
          <a:stretch>
            <a:fillRect/>
          </a:stretch>
        </p:blipFill>
        <p:spPr bwMode="auto">
          <a:xfrm>
            <a:off x="1662452" y="1600200"/>
            <a:ext cx="5819095" cy="4525963"/>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28596" y="857232"/>
            <a:ext cx="8358246" cy="582594"/>
          </a:xfrm>
        </p:spPr>
        <p:txBody>
          <a:bodyPr>
            <a:normAutofit/>
          </a:bodyPr>
          <a:lstStyle/>
          <a:p>
            <a:r>
              <a:rPr lang="es-ES" sz="2800" dirty="0" smtClean="0">
                <a:solidFill>
                  <a:srgbClr val="00B050"/>
                </a:solidFill>
              </a:rPr>
              <a:t>Configuración </a:t>
            </a:r>
            <a:r>
              <a:rPr lang="es-ES" sz="2800" dirty="0" smtClean="0">
                <a:solidFill>
                  <a:srgbClr val="00B050"/>
                </a:solidFill>
              </a:rPr>
              <a:t>de un cliente DHCP en </a:t>
            </a:r>
            <a:r>
              <a:rPr lang="es-ES" sz="2800" dirty="0" err="1" smtClean="0">
                <a:solidFill>
                  <a:srgbClr val="00B050"/>
                </a:solidFill>
              </a:rPr>
              <a:t>Fedora</a:t>
            </a:r>
            <a:endParaRPr lang="es-ES" sz="2800" dirty="0">
              <a:solidFill>
                <a:srgbClr val="00B050"/>
              </a:solidFill>
            </a:endParaRPr>
          </a:p>
        </p:txBody>
      </p:sp>
      <p:sp>
        <p:nvSpPr>
          <p:cNvPr id="4" name="1 Título"/>
          <p:cNvSpPr txBox="1">
            <a:spLocks/>
          </p:cNvSpPr>
          <p:nvPr/>
        </p:nvSpPr>
        <p:spPr>
          <a:xfrm>
            <a:off x="6143636" y="285728"/>
            <a:ext cx="2543164" cy="582594"/>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es-ES" sz="2800" dirty="0" smtClean="0">
                <a:latin typeface="+mj-lt"/>
                <a:ea typeface="+mj-ea"/>
                <a:cs typeface="+mj-cs"/>
              </a:rPr>
              <a:t>Contenidos</a:t>
            </a:r>
            <a:endParaRPr kumimoji="0" lang="es-ES" sz="28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6" name="5 Conector recto"/>
          <p:cNvCxnSpPr/>
          <p:nvPr/>
        </p:nvCxnSpPr>
        <p:spPr>
          <a:xfrm>
            <a:off x="428596" y="785794"/>
            <a:ext cx="8358246"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1 Título"/>
          <p:cNvSpPr txBox="1">
            <a:spLocks/>
          </p:cNvSpPr>
          <p:nvPr/>
        </p:nvSpPr>
        <p:spPr>
          <a:xfrm>
            <a:off x="428596" y="285728"/>
            <a:ext cx="5472122" cy="582594"/>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 sz="2800" b="0" i="0" u="none" strike="noStrike" kern="1200" cap="none" spc="0" normalizeH="0" baseline="0" noProof="0" smtClean="0">
                <a:ln>
                  <a:noFill/>
                </a:ln>
                <a:solidFill>
                  <a:schemeClr val="tx1"/>
                </a:solidFill>
                <a:effectLst/>
                <a:uLnTx/>
                <a:uFillTx/>
                <a:latin typeface="+mj-lt"/>
                <a:ea typeface="+mj-ea"/>
                <a:cs typeface="+mj-cs"/>
              </a:rPr>
              <a:t>Asignación Dinámica de Direcciones</a:t>
            </a:r>
            <a:endParaRPr kumimoji="0" lang="es-ES" sz="2800" b="0" i="0" u="none" strike="noStrike" kern="1200" cap="none" spc="0" normalizeH="0" baseline="0" noProof="0" dirty="0">
              <a:ln>
                <a:noFill/>
              </a:ln>
              <a:solidFill>
                <a:schemeClr val="tx1"/>
              </a:solidFill>
              <a:effectLst/>
              <a:uLnTx/>
              <a:uFillTx/>
              <a:latin typeface="+mj-lt"/>
              <a:ea typeface="+mj-ea"/>
              <a:cs typeface="+mj-cs"/>
            </a:endParaRPr>
          </a:p>
        </p:txBody>
      </p:sp>
      <p:pic>
        <p:nvPicPr>
          <p:cNvPr id="23554" name="Picture 2" descr="L:\Libros\GS_SRI\Figuras\rev1\Libro\2. JPG Color\Figura1.22.JPG"/>
          <p:cNvPicPr>
            <a:picLocks noGrp="1" noChangeAspect="1" noChangeArrowheads="1"/>
          </p:cNvPicPr>
          <p:nvPr>
            <p:ph idx="1"/>
          </p:nvPr>
        </p:nvPicPr>
        <p:blipFill>
          <a:blip r:embed="rId2" cstate="print"/>
          <a:srcRect/>
          <a:stretch>
            <a:fillRect/>
          </a:stretch>
        </p:blipFill>
        <p:spPr bwMode="auto">
          <a:xfrm>
            <a:off x="2025583" y="1600200"/>
            <a:ext cx="5092833" cy="4525963"/>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28596" y="857232"/>
            <a:ext cx="8358246" cy="582594"/>
          </a:xfrm>
        </p:spPr>
        <p:txBody>
          <a:bodyPr>
            <a:normAutofit/>
          </a:bodyPr>
          <a:lstStyle/>
          <a:p>
            <a:r>
              <a:rPr lang="es-ES" sz="2800" dirty="0" smtClean="0">
                <a:solidFill>
                  <a:srgbClr val="00B050"/>
                </a:solidFill>
              </a:rPr>
              <a:t>Configuración </a:t>
            </a:r>
            <a:r>
              <a:rPr lang="es-ES" sz="2800" dirty="0" smtClean="0">
                <a:solidFill>
                  <a:srgbClr val="00B050"/>
                </a:solidFill>
              </a:rPr>
              <a:t>de un cliente DHCP en </a:t>
            </a:r>
            <a:r>
              <a:rPr lang="es-ES" sz="2800" dirty="0" err="1" smtClean="0">
                <a:solidFill>
                  <a:srgbClr val="00B050"/>
                </a:solidFill>
              </a:rPr>
              <a:t>Debian</a:t>
            </a:r>
            <a:endParaRPr lang="es-ES" sz="2800" dirty="0">
              <a:solidFill>
                <a:srgbClr val="00B050"/>
              </a:solidFill>
            </a:endParaRPr>
          </a:p>
        </p:txBody>
      </p:sp>
      <p:sp>
        <p:nvSpPr>
          <p:cNvPr id="4" name="1 Título"/>
          <p:cNvSpPr txBox="1">
            <a:spLocks/>
          </p:cNvSpPr>
          <p:nvPr/>
        </p:nvSpPr>
        <p:spPr>
          <a:xfrm>
            <a:off x="6143636" y="285728"/>
            <a:ext cx="2543164" cy="582594"/>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es-ES" sz="2800" dirty="0" smtClean="0">
                <a:latin typeface="+mj-lt"/>
                <a:ea typeface="+mj-ea"/>
                <a:cs typeface="+mj-cs"/>
              </a:rPr>
              <a:t>Contenidos</a:t>
            </a:r>
            <a:endParaRPr kumimoji="0" lang="es-ES" sz="28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6" name="5 Conector recto"/>
          <p:cNvCxnSpPr/>
          <p:nvPr/>
        </p:nvCxnSpPr>
        <p:spPr>
          <a:xfrm>
            <a:off x="428596" y="785794"/>
            <a:ext cx="8358246"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1 Título"/>
          <p:cNvSpPr txBox="1">
            <a:spLocks/>
          </p:cNvSpPr>
          <p:nvPr/>
        </p:nvSpPr>
        <p:spPr>
          <a:xfrm>
            <a:off x="428596" y="285728"/>
            <a:ext cx="5472122" cy="582594"/>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 sz="2800" b="0" i="0" u="none" strike="noStrike" kern="1200" cap="none" spc="0" normalizeH="0" baseline="0" noProof="0" smtClean="0">
                <a:ln>
                  <a:noFill/>
                </a:ln>
                <a:solidFill>
                  <a:schemeClr val="tx1"/>
                </a:solidFill>
                <a:effectLst/>
                <a:uLnTx/>
                <a:uFillTx/>
                <a:latin typeface="+mj-lt"/>
                <a:ea typeface="+mj-ea"/>
                <a:cs typeface="+mj-cs"/>
              </a:rPr>
              <a:t>Asignación Dinámica de Direcciones</a:t>
            </a:r>
            <a:endParaRPr kumimoji="0" lang="es-ES" sz="2800" b="0" i="0" u="none" strike="noStrike" kern="1200" cap="none" spc="0" normalizeH="0" baseline="0" noProof="0" dirty="0">
              <a:ln>
                <a:noFill/>
              </a:ln>
              <a:solidFill>
                <a:schemeClr val="tx1"/>
              </a:solidFill>
              <a:effectLst/>
              <a:uLnTx/>
              <a:uFillTx/>
              <a:latin typeface="+mj-lt"/>
              <a:ea typeface="+mj-ea"/>
              <a:cs typeface="+mj-cs"/>
            </a:endParaRPr>
          </a:p>
        </p:txBody>
      </p:sp>
      <p:sp>
        <p:nvSpPr>
          <p:cNvPr id="8" name="7 Marcador de contenido"/>
          <p:cNvSpPr>
            <a:spLocks noGrp="1"/>
          </p:cNvSpPr>
          <p:nvPr>
            <p:ph idx="1"/>
          </p:nvPr>
        </p:nvSpPr>
        <p:spPr/>
        <p:txBody>
          <a:bodyPr/>
          <a:lstStyle/>
          <a:p>
            <a:pPr lvl="0"/>
            <a:r>
              <a:rPr lang="es-ES" dirty="0" smtClean="0"/>
              <a:t>Desactivar la interfaz de red: </a:t>
            </a:r>
          </a:p>
          <a:p>
            <a:pPr>
              <a:buNone/>
            </a:pPr>
            <a:r>
              <a:rPr lang="es-ES" dirty="0" smtClean="0"/>
              <a:t>		</a:t>
            </a:r>
            <a:r>
              <a:rPr lang="es-ES" sz="2800" dirty="0" smtClean="0">
                <a:latin typeface="Courier New" pitchFamily="49" charset="0"/>
                <a:cs typeface="Courier New" pitchFamily="49" charset="0"/>
              </a:rPr>
              <a:t># </a:t>
            </a:r>
            <a:r>
              <a:rPr lang="es-ES" sz="2800" dirty="0" err="1" smtClean="0">
                <a:latin typeface="Courier New" pitchFamily="49" charset="0"/>
                <a:cs typeface="Courier New" pitchFamily="49" charset="0"/>
              </a:rPr>
              <a:t>ifdown</a:t>
            </a:r>
            <a:r>
              <a:rPr lang="es-ES" sz="2800" dirty="0" smtClean="0">
                <a:latin typeface="Courier New" pitchFamily="49" charset="0"/>
                <a:cs typeface="Courier New" pitchFamily="49" charset="0"/>
              </a:rPr>
              <a:t> eth0</a:t>
            </a:r>
          </a:p>
          <a:p>
            <a:pPr lvl="0"/>
            <a:r>
              <a:rPr lang="es-ES" dirty="0" smtClean="0"/>
              <a:t>Editar el archivo </a:t>
            </a:r>
            <a:r>
              <a:rPr lang="es-ES" i="1" dirty="0" smtClean="0"/>
              <a:t>/</a:t>
            </a:r>
            <a:r>
              <a:rPr lang="es-ES" i="1" dirty="0" err="1" smtClean="0"/>
              <a:t>etc</a:t>
            </a:r>
            <a:r>
              <a:rPr lang="es-ES" i="1" dirty="0" smtClean="0"/>
              <a:t>/</a:t>
            </a:r>
            <a:r>
              <a:rPr lang="es-ES" i="1" dirty="0" err="1" smtClean="0"/>
              <a:t>network</a:t>
            </a:r>
            <a:r>
              <a:rPr lang="es-ES" i="1" dirty="0" smtClean="0"/>
              <a:t>/interfaces </a:t>
            </a:r>
            <a:r>
              <a:rPr lang="es-ES" dirty="0" smtClean="0"/>
              <a:t>para que contenga la siguiente información:</a:t>
            </a:r>
          </a:p>
          <a:p>
            <a:pPr>
              <a:buNone/>
            </a:pPr>
            <a:r>
              <a:rPr lang="es-ES" dirty="0" smtClean="0"/>
              <a:t>		</a:t>
            </a:r>
            <a:r>
              <a:rPr lang="en-GB" sz="2800" dirty="0" err="1" smtClean="0">
                <a:latin typeface="Courier New" pitchFamily="49" charset="0"/>
                <a:cs typeface="Courier New" pitchFamily="49" charset="0"/>
              </a:rPr>
              <a:t>iface</a:t>
            </a:r>
            <a:r>
              <a:rPr lang="en-GB" sz="2800" dirty="0" smtClean="0">
                <a:latin typeface="Courier New" pitchFamily="49" charset="0"/>
                <a:cs typeface="Courier New" pitchFamily="49" charset="0"/>
              </a:rPr>
              <a:t> eth0 </a:t>
            </a:r>
            <a:r>
              <a:rPr lang="en-GB" sz="2800" dirty="0" err="1" smtClean="0">
                <a:latin typeface="Courier New" pitchFamily="49" charset="0"/>
                <a:cs typeface="Courier New" pitchFamily="49" charset="0"/>
              </a:rPr>
              <a:t>inet</a:t>
            </a:r>
            <a:r>
              <a:rPr lang="en-GB" sz="2800" dirty="0" smtClean="0">
                <a:latin typeface="Courier New" pitchFamily="49" charset="0"/>
                <a:cs typeface="Courier New" pitchFamily="49" charset="0"/>
              </a:rPr>
              <a:t> </a:t>
            </a:r>
            <a:r>
              <a:rPr lang="en-GB" sz="2800" dirty="0" err="1" smtClean="0">
                <a:latin typeface="Courier New" pitchFamily="49" charset="0"/>
                <a:cs typeface="Courier New" pitchFamily="49" charset="0"/>
              </a:rPr>
              <a:t>dhcp</a:t>
            </a:r>
            <a:endParaRPr lang="es-ES" sz="2800" dirty="0" smtClean="0">
              <a:latin typeface="Courier New" pitchFamily="49" charset="0"/>
              <a:cs typeface="Courier New" pitchFamily="49" charset="0"/>
            </a:endParaRPr>
          </a:p>
          <a:p>
            <a:pPr lvl="0"/>
            <a:r>
              <a:rPr lang="es-ES" dirty="0" smtClean="0"/>
              <a:t>Activar la interfaz de red: </a:t>
            </a:r>
          </a:p>
          <a:p>
            <a:pPr>
              <a:buNone/>
            </a:pPr>
            <a:r>
              <a:rPr lang="es-ES" dirty="0" smtClean="0"/>
              <a:t>		</a:t>
            </a:r>
            <a:r>
              <a:rPr lang="es-ES" sz="2800" dirty="0" smtClean="0">
                <a:latin typeface="Courier New" pitchFamily="49" charset="0"/>
                <a:cs typeface="Courier New" pitchFamily="49" charset="0"/>
              </a:rPr>
              <a:t># </a:t>
            </a:r>
            <a:r>
              <a:rPr lang="es-ES" sz="2800" dirty="0" err="1" smtClean="0">
                <a:latin typeface="Courier New" pitchFamily="49" charset="0"/>
                <a:cs typeface="Courier New" pitchFamily="49" charset="0"/>
              </a:rPr>
              <a:t>ifup</a:t>
            </a:r>
            <a:r>
              <a:rPr lang="es-ES" sz="2800" dirty="0" smtClean="0">
                <a:latin typeface="Courier New" pitchFamily="49" charset="0"/>
                <a:cs typeface="Courier New" pitchFamily="49" charset="0"/>
              </a:rPr>
              <a:t> eth0</a:t>
            </a:r>
          </a:p>
          <a:p>
            <a:endParaRPr lang="es-E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5472122" cy="582594"/>
          </a:xfrm>
        </p:spPr>
        <p:txBody>
          <a:bodyPr>
            <a:normAutofit/>
          </a:bodyPr>
          <a:lstStyle/>
          <a:p>
            <a:pPr algn="l"/>
            <a:r>
              <a:rPr lang="es-ES" sz="2800" dirty="0" smtClean="0"/>
              <a:t>Asignación Dinámica de Direcciones</a:t>
            </a:r>
            <a:endParaRPr lang="es-ES" sz="2800" dirty="0"/>
          </a:p>
        </p:txBody>
      </p:sp>
      <p:sp>
        <p:nvSpPr>
          <p:cNvPr id="3" name="2 Marcador de contenido"/>
          <p:cNvSpPr>
            <a:spLocks noGrp="1"/>
          </p:cNvSpPr>
          <p:nvPr>
            <p:ph idx="1"/>
          </p:nvPr>
        </p:nvSpPr>
        <p:spPr>
          <a:xfrm>
            <a:off x="457200" y="1071546"/>
            <a:ext cx="8229600" cy="5054617"/>
          </a:xfrm>
        </p:spPr>
        <p:txBody>
          <a:bodyPr>
            <a:normAutofit fontScale="77500" lnSpcReduction="20000"/>
          </a:bodyPr>
          <a:lstStyle/>
          <a:p>
            <a:pPr>
              <a:buNone/>
            </a:pPr>
            <a:r>
              <a:rPr lang="es-ES" dirty="0" smtClean="0"/>
              <a:t>1.1	FUNCIONAMIENTO DE DHCP</a:t>
            </a:r>
          </a:p>
          <a:p>
            <a:pPr>
              <a:buNone/>
            </a:pPr>
            <a:r>
              <a:rPr lang="es-ES" dirty="0" smtClean="0"/>
              <a:t>1.2	PARÁMETROS DE CONFIGURACIÓN DE DHCP</a:t>
            </a:r>
          </a:p>
          <a:p>
            <a:pPr>
              <a:buNone/>
            </a:pPr>
            <a:r>
              <a:rPr lang="es-ES" dirty="0" smtClean="0"/>
              <a:t>	1.2.1	Parámetros en el servidor</a:t>
            </a:r>
          </a:p>
          <a:p>
            <a:pPr>
              <a:buNone/>
            </a:pPr>
            <a:r>
              <a:rPr lang="es-ES" dirty="0" smtClean="0"/>
              <a:t>	1.2.2	Parámetros en el cliente</a:t>
            </a:r>
          </a:p>
          <a:p>
            <a:pPr>
              <a:buNone/>
            </a:pPr>
            <a:r>
              <a:rPr lang="es-ES" dirty="0" smtClean="0"/>
              <a:t>1.3	CONFIGURACIÓN DE UN SERVIDOR DHCP</a:t>
            </a:r>
          </a:p>
          <a:p>
            <a:pPr>
              <a:buNone/>
            </a:pPr>
            <a:r>
              <a:rPr lang="es-ES" dirty="0" smtClean="0"/>
              <a:t>	1.3.1	Configuración en Microsoft Windows</a:t>
            </a:r>
          </a:p>
          <a:p>
            <a:pPr>
              <a:buNone/>
            </a:pPr>
            <a:r>
              <a:rPr lang="es-ES" dirty="0" smtClean="0"/>
              <a:t>	1.3.2	Configuración en GNU/Linux</a:t>
            </a:r>
          </a:p>
          <a:p>
            <a:pPr>
              <a:buNone/>
            </a:pPr>
            <a:r>
              <a:rPr lang="es-ES" dirty="0" smtClean="0"/>
              <a:t>1.4.	CONFIGURACIÓN DE LOS CLIENTES</a:t>
            </a:r>
          </a:p>
          <a:p>
            <a:pPr>
              <a:buNone/>
            </a:pPr>
            <a:r>
              <a:rPr lang="es-ES" dirty="0" smtClean="0"/>
              <a:t>	1.4.1	Configuración del cliente en Microsoft Windows</a:t>
            </a:r>
          </a:p>
          <a:p>
            <a:pPr>
              <a:buNone/>
            </a:pPr>
            <a:r>
              <a:rPr lang="es-ES" dirty="0" smtClean="0"/>
              <a:t>	1.4.2	Configuración del cliente en GNU/Linux</a:t>
            </a:r>
          </a:p>
          <a:p>
            <a:pPr>
              <a:buNone/>
            </a:pPr>
            <a:r>
              <a:rPr lang="es-ES" dirty="0" smtClean="0"/>
              <a:t>1.5	PROBLEMAS ASOCIADOS A DHCP</a:t>
            </a:r>
          </a:p>
          <a:p>
            <a:pPr>
              <a:buNone/>
            </a:pPr>
            <a:r>
              <a:rPr lang="es-ES" dirty="0" smtClean="0"/>
              <a:t>	1.5.1	Problemas con el cortafuegos</a:t>
            </a:r>
          </a:p>
          <a:p>
            <a:pPr>
              <a:buNone/>
            </a:pPr>
            <a:r>
              <a:rPr lang="es-ES" dirty="0" smtClean="0"/>
              <a:t>	1.5.2	Problemas con Microsoft Windows Vista/7</a:t>
            </a:r>
          </a:p>
          <a:p>
            <a:pPr>
              <a:buNone/>
            </a:pPr>
            <a:endParaRPr lang="es-ES" dirty="0"/>
          </a:p>
        </p:txBody>
      </p:sp>
      <p:sp>
        <p:nvSpPr>
          <p:cNvPr id="4" name="1 Título"/>
          <p:cNvSpPr txBox="1">
            <a:spLocks/>
          </p:cNvSpPr>
          <p:nvPr/>
        </p:nvSpPr>
        <p:spPr>
          <a:xfrm>
            <a:off x="6143636" y="285728"/>
            <a:ext cx="2543164" cy="582594"/>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es-ES" sz="2800" dirty="0" smtClean="0">
                <a:latin typeface="+mj-lt"/>
                <a:ea typeface="+mj-ea"/>
                <a:cs typeface="+mj-cs"/>
              </a:rPr>
              <a:t>Índice</a:t>
            </a:r>
            <a:endParaRPr kumimoji="0" lang="es-ES" sz="28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6" name="5 Conector recto"/>
          <p:cNvCxnSpPr/>
          <p:nvPr/>
        </p:nvCxnSpPr>
        <p:spPr>
          <a:xfrm>
            <a:off x="428596" y="785794"/>
            <a:ext cx="8358246"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5472122" cy="582594"/>
          </a:xfrm>
        </p:spPr>
        <p:txBody>
          <a:bodyPr>
            <a:normAutofit/>
          </a:bodyPr>
          <a:lstStyle/>
          <a:p>
            <a:pPr algn="l"/>
            <a:r>
              <a:rPr lang="es-ES" sz="2800" dirty="0" smtClean="0"/>
              <a:t>Asignación Dinámica de Direcciones</a:t>
            </a:r>
            <a:endParaRPr lang="es-ES" sz="2800" dirty="0"/>
          </a:p>
        </p:txBody>
      </p:sp>
      <p:sp>
        <p:nvSpPr>
          <p:cNvPr id="3" name="2 Marcador de contenido"/>
          <p:cNvSpPr>
            <a:spLocks noGrp="1"/>
          </p:cNvSpPr>
          <p:nvPr>
            <p:ph idx="1"/>
          </p:nvPr>
        </p:nvSpPr>
        <p:spPr>
          <a:xfrm>
            <a:off x="457200" y="1071546"/>
            <a:ext cx="8229600" cy="5054617"/>
          </a:xfrm>
        </p:spPr>
        <p:txBody>
          <a:bodyPr>
            <a:normAutofit/>
          </a:bodyPr>
          <a:lstStyle/>
          <a:p>
            <a:pPr>
              <a:buNone/>
            </a:pPr>
            <a:r>
              <a:rPr lang="es-ES" dirty="0" smtClean="0"/>
              <a:t>Identificar posibles problemas de funcionamiento del servicio DHCP:</a:t>
            </a:r>
            <a:endParaRPr lang="es-ES" dirty="0" smtClean="0"/>
          </a:p>
          <a:p>
            <a:pPr lvl="0"/>
            <a:r>
              <a:rPr lang="es-ES" dirty="0" smtClean="0"/>
              <a:t>Configuración correcta del equipo cliente.</a:t>
            </a:r>
            <a:endParaRPr lang="es-ES" dirty="0" smtClean="0"/>
          </a:p>
          <a:p>
            <a:pPr lvl="0"/>
            <a:r>
              <a:rPr lang="es-ES" dirty="0" smtClean="0"/>
              <a:t>Arranque demasiado lento en el cliente, lo que puede ser causado por varios intentos para conseguir la configuración.</a:t>
            </a:r>
            <a:endParaRPr lang="es-ES" dirty="0" smtClean="0"/>
          </a:p>
          <a:p>
            <a:pPr lvl="0"/>
            <a:r>
              <a:rPr lang="es-ES" dirty="0" smtClean="0"/>
              <a:t>Al cliente se le asigna una </a:t>
            </a:r>
            <a:r>
              <a:rPr lang="es-ES" dirty="0" smtClean="0"/>
              <a:t>dirección </a:t>
            </a:r>
            <a:r>
              <a:rPr lang="es-ES" dirty="0" smtClean="0"/>
              <a:t>IPv4 </a:t>
            </a:r>
            <a:r>
              <a:rPr lang="es-ES" dirty="0" smtClean="0"/>
              <a:t>de la red 169.254.0.0/16 </a:t>
            </a:r>
            <a:r>
              <a:rPr lang="es-ES" dirty="0" smtClean="0"/>
              <a:t>(APIPA</a:t>
            </a:r>
            <a:r>
              <a:rPr lang="es-ES" dirty="0" smtClean="0"/>
              <a:t>), una dirección </a:t>
            </a:r>
            <a:r>
              <a:rPr lang="es-ES" dirty="0" smtClean="0"/>
              <a:t>IPv6 estática o la dirección </a:t>
            </a:r>
            <a:r>
              <a:rPr lang="es-ES" dirty="0" smtClean="0"/>
              <a:t>privada </a:t>
            </a:r>
            <a:r>
              <a:rPr lang="es-ES" i="1" dirty="0" smtClean="0"/>
              <a:t>FEC0</a:t>
            </a:r>
            <a:r>
              <a:rPr lang="es-ES" i="1" dirty="0" smtClean="0"/>
              <a:t>::.</a:t>
            </a:r>
            <a:endParaRPr lang="es-ES" dirty="0" smtClean="0"/>
          </a:p>
          <a:p>
            <a:endParaRPr lang="es-ES" dirty="0"/>
          </a:p>
        </p:txBody>
      </p:sp>
      <p:sp>
        <p:nvSpPr>
          <p:cNvPr id="4" name="1 Título"/>
          <p:cNvSpPr txBox="1">
            <a:spLocks/>
          </p:cNvSpPr>
          <p:nvPr/>
        </p:nvSpPr>
        <p:spPr>
          <a:xfrm>
            <a:off x="6143636" y="285728"/>
            <a:ext cx="2543164" cy="582594"/>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es-ES" sz="2800" dirty="0" smtClean="0">
                <a:latin typeface="+mj-lt"/>
                <a:ea typeface="+mj-ea"/>
                <a:cs typeface="+mj-cs"/>
              </a:rPr>
              <a:t>Contenidos</a:t>
            </a:r>
            <a:endParaRPr kumimoji="0" lang="es-ES" sz="28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6" name="5 Conector recto"/>
          <p:cNvCxnSpPr/>
          <p:nvPr/>
        </p:nvCxnSpPr>
        <p:spPr>
          <a:xfrm>
            <a:off x="428596" y="785794"/>
            <a:ext cx="8358246"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5472122" cy="582594"/>
          </a:xfrm>
        </p:spPr>
        <p:txBody>
          <a:bodyPr>
            <a:normAutofit/>
          </a:bodyPr>
          <a:lstStyle/>
          <a:p>
            <a:pPr algn="l"/>
            <a:r>
              <a:rPr lang="es-ES" sz="2800" dirty="0" smtClean="0"/>
              <a:t>Asignación Dinámica de Direcciones</a:t>
            </a:r>
            <a:endParaRPr lang="es-ES" sz="2800" dirty="0"/>
          </a:p>
        </p:txBody>
      </p:sp>
      <p:sp>
        <p:nvSpPr>
          <p:cNvPr id="3" name="2 Marcador de contenido"/>
          <p:cNvSpPr>
            <a:spLocks noGrp="1"/>
          </p:cNvSpPr>
          <p:nvPr>
            <p:ph idx="1"/>
          </p:nvPr>
        </p:nvSpPr>
        <p:spPr>
          <a:xfrm>
            <a:off x="457200" y="1071546"/>
            <a:ext cx="8229600" cy="5054617"/>
          </a:xfrm>
        </p:spPr>
        <p:txBody>
          <a:bodyPr>
            <a:normAutofit fontScale="77500" lnSpcReduction="20000"/>
          </a:bodyPr>
          <a:lstStyle/>
          <a:p>
            <a:pPr lvl="0"/>
            <a:r>
              <a:rPr lang="es-ES" dirty="0" smtClean="0"/>
              <a:t>Conocer el funcionamiento de los mecanismos automatizados de configuración de los parámetros de red e identificar las ventajas que proporcionan.</a:t>
            </a:r>
          </a:p>
          <a:p>
            <a:r>
              <a:rPr lang="es-ES" dirty="0" smtClean="0"/>
              <a:t> Ilustrar los procedimientos y pautas que intervienen en una solicitud de configuración de los parámetros de red.</a:t>
            </a:r>
          </a:p>
          <a:p>
            <a:r>
              <a:rPr lang="es-ES" dirty="0" smtClean="0"/>
              <a:t> Instalar un servicio de configuración dinámica de los parámetros de red.</a:t>
            </a:r>
          </a:p>
          <a:p>
            <a:r>
              <a:rPr lang="es-ES" dirty="0" smtClean="0"/>
              <a:t> Preparar el servicio para asignar la configuración básica a los sistemas de una red local.</a:t>
            </a:r>
          </a:p>
          <a:p>
            <a:r>
              <a:rPr lang="es-ES" dirty="0" smtClean="0"/>
              <a:t> Realizar asignaciones estáticas y dinámicas.</a:t>
            </a:r>
          </a:p>
          <a:p>
            <a:r>
              <a:rPr lang="es-ES" dirty="0" smtClean="0"/>
              <a:t> Integrar en el servicio opciones adicionales de configuración.</a:t>
            </a:r>
          </a:p>
          <a:p>
            <a:r>
              <a:rPr lang="es-ES" dirty="0" smtClean="0"/>
              <a:t> Verificar la correcta asignación de los parámetros de red.</a:t>
            </a:r>
          </a:p>
          <a:p>
            <a:endParaRPr lang="es-ES" dirty="0"/>
          </a:p>
        </p:txBody>
      </p:sp>
      <p:sp>
        <p:nvSpPr>
          <p:cNvPr id="4" name="1 Título"/>
          <p:cNvSpPr txBox="1">
            <a:spLocks/>
          </p:cNvSpPr>
          <p:nvPr/>
        </p:nvSpPr>
        <p:spPr>
          <a:xfrm>
            <a:off x="6143636" y="285728"/>
            <a:ext cx="2543164" cy="582594"/>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es-ES" sz="2800" noProof="0" dirty="0" smtClean="0">
                <a:latin typeface="+mj-lt"/>
                <a:ea typeface="+mj-ea"/>
                <a:cs typeface="+mj-cs"/>
              </a:rPr>
              <a:t>Objetivos</a:t>
            </a:r>
            <a:endParaRPr kumimoji="0" lang="es-ES" sz="28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6" name="5 Conector recto"/>
          <p:cNvCxnSpPr/>
          <p:nvPr/>
        </p:nvCxnSpPr>
        <p:spPr>
          <a:xfrm>
            <a:off x="428596" y="785794"/>
            <a:ext cx="8358246"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5472122" cy="582594"/>
          </a:xfrm>
        </p:spPr>
        <p:txBody>
          <a:bodyPr>
            <a:normAutofit/>
          </a:bodyPr>
          <a:lstStyle/>
          <a:p>
            <a:pPr algn="l"/>
            <a:r>
              <a:rPr lang="es-ES" sz="2800" dirty="0" smtClean="0"/>
              <a:t>Asignación Dinámica de Direcciones</a:t>
            </a:r>
            <a:endParaRPr lang="es-ES" sz="2800" dirty="0"/>
          </a:p>
        </p:txBody>
      </p:sp>
      <p:sp>
        <p:nvSpPr>
          <p:cNvPr id="3" name="2 Marcador de contenido"/>
          <p:cNvSpPr>
            <a:spLocks noGrp="1"/>
          </p:cNvSpPr>
          <p:nvPr>
            <p:ph idx="1"/>
          </p:nvPr>
        </p:nvSpPr>
        <p:spPr>
          <a:xfrm>
            <a:off x="457200" y="1071546"/>
            <a:ext cx="8229600" cy="5054617"/>
          </a:xfrm>
        </p:spPr>
        <p:txBody>
          <a:bodyPr>
            <a:normAutofit fontScale="92500" lnSpcReduction="10000"/>
          </a:bodyPr>
          <a:lstStyle/>
          <a:p>
            <a:r>
              <a:rPr lang="es-ES" dirty="0" smtClean="0"/>
              <a:t>El protocolo </a:t>
            </a:r>
            <a:r>
              <a:rPr lang="es-ES" b="1" dirty="0" smtClean="0"/>
              <a:t>DHCP</a:t>
            </a:r>
            <a:r>
              <a:rPr lang="es-ES" dirty="0" smtClean="0"/>
              <a:t> permite que a los equipos de la red se les asigne una dirección IP automáticamente solo cuando la necesiten.</a:t>
            </a:r>
          </a:p>
          <a:p>
            <a:r>
              <a:rPr lang="es-ES" dirty="0" smtClean="0"/>
              <a:t>Cualquier ordenador de esté conectado a Internet necesita una dirección IP que lo distinga del resto. DHCP permite que los equipos puedan obtienen una dirección de forma automática sin necesidad de realizar ninguna configuración en sus equipos, por lo que simplifica el trabajo de asignación de direcciones a los clientes que acceden a Internet.</a:t>
            </a:r>
          </a:p>
          <a:p>
            <a:endParaRPr lang="es-ES" dirty="0"/>
          </a:p>
        </p:txBody>
      </p:sp>
      <p:sp>
        <p:nvSpPr>
          <p:cNvPr id="4" name="1 Título"/>
          <p:cNvSpPr txBox="1">
            <a:spLocks/>
          </p:cNvSpPr>
          <p:nvPr/>
        </p:nvSpPr>
        <p:spPr>
          <a:xfrm>
            <a:off x="6143636" y="285728"/>
            <a:ext cx="2543164" cy="582594"/>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es-ES" sz="2800" dirty="0" smtClean="0">
                <a:latin typeface="+mj-lt"/>
                <a:ea typeface="+mj-ea"/>
                <a:cs typeface="+mj-cs"/>
              </a:rPr>
              <a:t>Contenidos</a:t>
            </a:r>
            <a:endParaRPr kumimoji="0" lang="es-ES" sz="28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6" name="5 Conector recto"/>
          <p:cNvCxnSpPr/>
          <p:nvPr/>
        </p:nvCxnSpPr>
        <p:spPr>
          <a:xfrm>
            <a:off x="428596" y="785794"/>
            <a:ext cx="8358246"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5472122" cy="582594"/>
          </a:xfrm>
        </p:spPr>
        <p:txBody>
          <a:bodyPr>
            <a:normAutofit/>
          </a:bodyPr>
          <a:lstStyle/>
          <a:p>
            <a:pPr algn="l"/>
            <a:r>
              <a:rPr lang="es-ES" sz="2800" dirty="0" smtClean="0"/>
              <a:t>Asignación Dinámica de Direcciones</a:t>
            </a:r>
            <a:endParaRPr lang="es-ES" sz="2800" dirty="0"/>
          </a:p>
        </p:txBody>
      </p:sp>
      <p:sp>
        <p:nvSpPr>
          <p:cNvPr id="3" name="2 Marcador de contenido"/>
          <p:cNvSpPr>
            <a:spLocks noGrp="1"/>
          </p:cNvSpPr>
          <p:nvPr>
            <p:ph idx="1"/>
          </p:nvPr>
        </p:nvSpPr>
        <p:spPr>
          <a:xfrm>
            <a:off x="457200" y="1071546"/>
            <a:ext cx="8229600" cy="5054617"/>
          </a:xfrm>
        </p:spPr>
        <p:txBody>
          <a:bodyPr>
            <a:normAutofit fontScale="92500"/>
          </a:bodyPr>
          <a:lstStyle/>
          <a:p>
            <a:r>
              <a:rPr lang="es-ES" dirty="0" smtClean="0"/>
              <a:t>Los equipos solicitan su configuración de red a un </a:t>
            </a:r>
            <a:r>
              <a:rPr lang="es-ES" b="1" dirty="0" smtClean="0"/>
              <a:t>servidor DHCP</a:t>
            </a:r>
            <a:r>
              <a:rPr lang="es-ES" dirty="0" smtClean="0"/>
              <a:t>.</a:t>
            </a:r>
            <a:r>
              <a:rPr lang="es-ES" b="1" dirty="0" smtClean="0"/>
              <a:t> </a:t>
            </a:r>
            <a:r>
              <a:rPr lang="es-ES" dirty="0" smtClean="0"/>
              <a:t> Éste estación mantiene una tabla de direcciones asignadas y libres para esa red.</a:t>
            </a:r>
          </a:p>
          <a:p>
            <a:r>
              <a:rPr lang="es-ES" dirty="0" smtClean="0"/>
              <a:t>El protocolo DHCP es </a:t>
            </a:r>
            <a:r>
              <a:rPr lang="es-ES" i="1" dirty="0" smtClean="0"/>
              <a:t>abierto</a:t>
            </a:r>
            <a:r>
              <a:rPr lang="es-ES" dirty="0" smtClean="0"/>
              <a:t> (no depende del sistema operativo utilizado), lo que significa que se puede utilizar sobre una red heterogénea. Así, un servidor DHCP Windows, Mac OS X, GNU/Linux, Novell, etc., puede asignar direcciones sin ningún problema a estaciones Windows, Mac OS X, GNU/Linux, etc.</a:t>
            </a:r>
          </a:p>
          <a:p>
            <a:endParaRPr lang="es-ES" dirty="0"/>
          </a:p>
        </p:txBody>
      </p:sp>
      <p:sp>
        <p:nvSpPr>
          <p:cNvPr id="4" name="1 Título"/>
          <p:cNvSpPr txBox="1">
            <a:spLocks/>
          </p:cNvSpPr>
          <p:nvPr/>
        </p:nvSpPr>
        <p:spPr>
          <a:xfrm>
            <a:off x="6143636" y="285728"/>
            <a:ext cx="2543164" cy="582594"/>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es-ES" sz="2800" dirty="0" smtClean="0">
                <a:latin typeface="+mj-lt"/>
                <a:ea typeface="+mj-ea"/>
                <a:cs typeface="+mj-cs"/>
              </a:rPr>
              <a:t>Contenidos</a:t>
            </a:r>
            <a:endParaRPr kumimoji="0" lang="es-ES" sz="28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6" name="5 Conector recto"/>
          <p:cNvCxnSpPr/>
          <p:nvPr/>
        </p:nvCxnSpPr>
        <p:spPr>
          <a:xfrm>
            <a:off x="428596" y="785794"/>
            <a:ext cx="8358246"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5472122" cy="582594"/>
          </a:xfrm>
        </p:spPr>
        <p:txBody>
          <a:bodyPr>
            <a:normAutofit/>
          </a:bodyPr>
          <a:lstStyle/>
          <a:p>
            <a:pPr algn="l"/>
            <a:r>
              <a:rPr lang="es-ES" sz="2800" dirty="0" smtClean="0"/>
              <a:t>Asignación Dinámica de Direcciones</a:t>
            </a:r>
            <a:endParaRPr lang="es-ES" sz="2800" dirty="0"/>
          </a:p>
        </p:txBody>
      </p:sp>
      <p:sp>
        <p:nvSpPr>
          <p:cNvPr id="3" name="2 Marcador de contenido"/>
          <p:cNvSpPr>
            <a:spLocks noGrp="1"/>
          </p:cNvSpPr>
          <p:nvPr>
            <p:ph idx="1"/>
          </p:nvPr>
        </p:nvSpPr>
        <p:spPr>
          <a:xfrm>
            <a:off x="457200" y="1071546"/>
            <a:ext cx="8229600" cy="5054617"/>
          </a:xfrm>
        </p:spPr>
        <p:txBody>
          <a:bodyPr>
            <a:normAutofit fontScale="85000" lnSpcReduction="10000"/>
          </a:bodyPr>
          <a:lstStyle/>
          <a:p>
            <a:r>
              <a:rPr lang="es-ES" dirty="0" smtClean="0"/>
              <a:t>Cuando un cliente no es capaz de conectar con un servidor DHCP para obtener su dirección IPv4, entonces utiliza la asignación </a:t>
            </a:r>
            <a:r>
              <a:rPr lang="es-ES" b="1" dirty="0" smtClean="0"/>
              <a:t>APIPA</a:t>
            </a:r>
            <a:r>
              <a:rPr lang="es-ES" dirty="0" smtClean="0"/>
              <a:t> (</a:t>
            </a:r>
            <a:r>
              <a:rPr lang="es-ES" i="1" dirty="0" err="1" smtClean="0"/>
              <a:t>Automatic</a:t>
            </a:r>
            <a:r>
              <a:rPr lang="es-ES" i="1" dirty="0" smtClean="0"/>
              <a:t> </a:t>
            </a:r>
            <a:r>
              <a:rPr lang="es-ES" i="1" dirty="0" err="1" smtClean="0"/>
              <a:t>Private</a:t>
            </a:r>
            <a:r>
              <a:rPr lang="es-ES" i="1" dirty="0" smtClean="0"/>
              <a:t> IP </a:t>
            </a:r>
            <a:r>
              <a:rPr lang="es-ES" i="1" dirty="0" err="1" smtClean="0"/>
              <a:t>Addressing</a:t>
            </a:r>
            <a:r>
              <a:rPr lang="es-ES" dirty="0" smtClean="0"/>
              <a:t> o Direccionamiento IP Privado Automático), que consiste en la utilización de las direcciones IP de la red 169.254.0.0/16.</a:t>
            </a:r>
          </a:p>
          <a:p>
            <a:r>
              <a:rPr lang="es-ES" dirty="0" smtClean="0"/>
              <a:t>Si un equipo quiere obtener su dirección IPv6 y no lo consigue a través de un servidor DHCPv6, entonces realiza un proceso de </a:t>
            </a:r>
            <a:r>
              <a:rPr lang="es-ES" i="1" dirty="0" smtClean="0"/>
              <a:t>autoconfiguración</a:t>
            </a:r>
            <a:r>
              <a:rPr lang="es-ES" dirty="0" smtClean="0"/>
              <a:t>, de forma análoga a como funciona APIPA, pero estableciendo su dirección de acuerdo con la información disponible y los mensajes que envían los </a:t>
            </a:r>
            <a:r>
              <a:rPr lang="es-ES" dirty="0" err="1" smtClean="0"/>
              <a:t>encaminadores</a:t>
            </a:r>
            <a:r>
              <a:rPr lang="es-ES" dirty="0" smtClean="0"/>
              <a:t> por la red.</a:t>
            </a:r>
          </a:p>
          <a:p>
            <a:endParaRPr lang="es-ES" dirty="0"/>
          </a:p>
        </p:txBody>
      </p:sp>
      <p:sp>
        <p:nvSpPr>
          <p:cNvPr id="4" name="1 Título"/>
          <p:cNvSpPr txBox="1">
            <a:spLocks/>
          </p:cNvSpPr>
          <p:nvPr/>
        </p:nvSpPr>
        <p:spPr>
          <a:xfrm>
            <a:off x="6143636" y="285728"/>
            <a:ext cx="2543164" cy="582594"/>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es-ES" sz="2800" dirty="0" smtClean="0">
                <a:latin typeface="+mj-lt"/>
                <a:ea typeface="+mj-ea"/>
                <a:cs typeface="+mj-cs"/>
              </a:rPr>
              <a:t>Contenidos</a:t>
            </a:r>
            <a:endParaRPr kumimoji="0" lang="es-ES" sz="28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6" name="5 Conector recto"/>
          <p:cNvCxnSpPr/>
          <p:nvPr/>
        </p:nvCxnSpPr>
        <p:spPr>
          <a:xfrm>
            <a:off x="428596" y="785794"/>
            <a:ext cx="8358246"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5472122" cy="582594"/>
          </a:xfrm>
        </p:spPr>
        <p:txBody>
          <a:bodyPr>
            <a:normAutofit/>
          </a:bodyPr>
          <a:lstStyle/>
          <a:p>
            <a:pPr algn="l"/>
            <a:r>
              <a:rPr lang="es-ES" sz="2800" dirty="0" smtClean="0"/>
              <a:t>Asignación Dinámica de Direcciones</a:t>
            </a:r>
            <a:endParaRPr lang="es-ES" sz="2800" dirty="0"/>
          </a:p>
        </p:txBody>
      </p:sp>
      <p:sp>
        <p:nvSpPr>
          <p:cNvPr id="3" name="2 Marcador de contenido"/>
          <p:cNvSpPr>
            <a:spLocks noGrp="1"/>
          </p:cNvSpPr>
          <p:nvPr>
            <p:ph idx="1"/>
          </p:nvPr>
        </p:nvSpPr>
        <p:spPr>
          <a:xfrm>
            <a:off x="457200" y="1071546"/>
            <a:ext cx="8229600" cy="5054617"/>
          </a:xfrm>
        </p:spPr>
        <p:txBody>
          <a:bodyPr>
            <a:normAutofit/>
          </a:bodyPr>
          <a:lstStyle/>
          <a:p>
            <a:r>
              <a:rPr lang="es-ES" dirty="0" smtClean="0"/>
              <a:t>Un servidor DHCP debe incluir, en su información de configuración, los parámetros indicados en la siguiente tabla:</a:t>
            </a:r>
          </a:p>
          <a:p>
            <a:pPr>
              <a:buNone/>
            </a:pPr>
            <a:endParaRPr lang="es-ES" dirty="0" smtClean="0"/>
          </a:p>
          <a:p>
            <a:endParaRPr lang="es-ES" dirty="0"/>
          </a:p>
        </p:txBody>
      </p:sp>
      <p:sp>
        <p:nvSpPr>
          <p:cNvPr id="4" name="1 Título"/>
          <p:cNvSpPr txBox="1">
            <a:spLocks/>
          </p:cNvSpPr>
          <p:nvPr/>
        </p:nvSpPr>
        <p:spPr>
          <a:xfrm>
            <a:off x="6143636" y="285728"/>
            <a:ext cx="2543164" cy="582594"/>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es-ES" sz="2800" dirty="0" smtClean="0">
                <a:latin typeface="+mj-lt"/>
                <a:ea typeface="+mj-ea"/>
                <a:cs typeface="+mj-cs"/>
              </a:rPr>
              <a:t>Contenidos</a:t>
            </a:r>
            <a:endParaRPr kumimoji="0" lang="es-ES" sz="28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6" name="5 Conector recto"/>
          <p:cNvCxnSpPr/>
          <p:nvPr/>
        </p:nvCxnSpPr>
        <p:spPr>
          <a:xfrm>
            <a:off x="428596" y="785794"/>
            <a:ext cx="8358246" cy="0"/>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1026" name="Object 2"/>
          <p:cNvGraphicFramePr>
            <a:graphicFrameLocks noChangeAspect="1"/>
          </p:cNvGraphicFramePr>
          <p:nvPr/>
        </p:nvGraphicFramePr>
        <p:xfrm>
          <a:off x="571472" y="2857496"/>
          <a:ext cx="7927216" cy="3357586"/>
        </p:xfrm>
        <a:graphic>
          <a:graphicData uri="http://schemas.openxmlformats.org/presentationml/2006/ole">
            <p:oleObj spid="_x0000_s1026" name="Documento" r:id="rId3" imgW="5014300" imgH="2124076" progId="Word.Document.12">
              <p:embed/>
            </p:oleObj>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28596" y="857232"/>
            <a:ext cx="8358246" cy="582594"/>
          </a:xfrm>
        </p:spPr>
        <p:txBody>
          <a:bodyPr>
            <a:normAutofit fontScale="90000"/>
          </a:bodyPr>
          <a:lstStyle/>
          <a:p>
            <a:r>
              <a:rPr lang="es-ES" sz="2800" dirty="0" smtClean="0">
                <a:solidFill>
                  <a:srgbClr val="00B050"/>
                </a:solidFill>
              </a:rPr>
              <a:t>Configuración de un servidor DHCP con Windows Server 2008</a:t>
            </a:r>
            <a:endParaRPr lang="es-ES" sz="2800" dirty="0">
              <a:solidFill>
                <a:srgbClr val="00B050"/>
              </a:solidFill>
            </a:endParaRPr>
          </a:p>
        </p:txBody>
      </p:sp>
      <p:sp>
        <p:nvSpPr>
          <p:cNvPr id="3" name="2 Marcador de contenido"/>
          <p:cNvSpPr>
            <a:spLocks noGrp="1"/>
          </p:cNvSpPr>
          <p:nvPr>
            <p:ph idx="1"/>
          </p:nvPr>
        </p:nvSpPr>
        <p:spPr>
          <a:xfrm>
            <a:off x="457200" y="1428736"/>
            <a:ext cx="8229600" cy="4697427"/>
          </a:xfrm>
        </p:spPr>
        <p:txBody>
          <a:bodyPr>
            <a:normAutofit fontScale="85000" lnSpcReduction="10000"/>
          </a:bodyPr>
          <a:lstStyle/>
          <a:p>
            <a:pPr marL="514350" lvl="0" indent="-514350">
              <a:buFont typeface="+mj-lt"/>
              <a:buAutoNum type="arabicPeriod"/>
            </a:pPr>
            <a:r>
              <a:rPr lang="es-ES" dirty="0" smtClean="0"/>
              <a:t>Acceder a la herramienta de administración del servidor desde “Inicio || Herramientas administrativas || Administración del servidor”. En el árbol de iconos de la izquierda, seleccionar “Administrador del servidor || Funciones”.</a:t>
            </a:r>
          </a:p>
          <a:p>
            <a:pPr marL="514350" lvl="0" indent="-514350">
              <a:buFont typeface="+mj-lt"/>
              <a:buAutoNum type="arabicPeriod"/>
            </a:pPr>
            <a:r>
              <a:rPr lang="es-ES" dirty="0" smtClean="0"/>
              <a:t>Pulsar en el enlace “Agregar funciones” y, a continuación, hay que pulsar en el botón “Siguiente”.</a:t>
            </a:r>
          </a:p>
          <a:p>
            <a:pPr marL="514350" lvl="0" indent="-514350">
              <a:buFont typeface="+mj-lt"/>
              <a:buAutoNum type="arabicPeriod"/>
            </a:pPr>
            <a:r>
              <a:rPr lang="es-ES" dirty="0" smtClean="0"/>
              <a:t>Activar la casilla de verificación “Servidor DHCP”. A continuación, se pulsa en el botón “Siguiente”.</a:t>
            </a:r>
          </a:p>
          <a:p>
            <a:pPr marL="514350" indent="-514350">
              <a:buFont typeface="+mj-lt"/>
              <a:buAutoNum type="arabicPeriod"/>
            </a:pPr>
            <a:r>
              <a:rPr lang="es-ES" dirty="0" smtClean="0"/>
              <a:t>En la siguiente ventana, volvemos a pulsar el botón “Siguiente”.</a:t>
            </a:r>
          </a:p>
          <a:p>
            <a:pPr lvl="0"/>
            <a:endParaRPr lang="es-ES" dirty="0" smtClean="0"/>
          </a:p>
          <a:p>
            <a:endParaRPr lang="es-ES" dirty="0"/>
          </a:p>
        </p:txBody>
      </p:sp>
      <p:sp>
        <p:nvSpPr>
          <p:cNvPr id="4" name="1 Título"/>
          <p:cNvSpPr txBox="1">
            <a:spLocks/>
          </p:cNvSpPr>
          <p:nvPr/>
        </p:nvSpPr>
        <p:spPr>
          <a:xfrm>
            <a:off x="6143636" y="285728"/>
            <a:ext cx="2543164" cy="582594"/>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es-ES" sz="2800" dirty="0" smtClean="0">
                <a:latin typeface="+mj-lt"/>
                <a:ea typeface="+mj-ea"/>
                <a:cs typeface="+mj-cs"/>
              </a:rPr>
              <a:t>Contenidos</a:t>
            </a:r>
            <a:endParaRPr kumimoji="0" lang="es-ES" sz="28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6" name="5 Conector recto"/>
          <p:cNvCxnSpPr/>
          <p:nvPr/>
        </p:nvCxnSpPr>
        <p:spPr>
          <a:xfrm>
            <a:off x="428596" y="785794"/>
            <a:ext cx="8358246"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1 Título"/>
          <p:cNvSpPr txBox="1">
            <a:spLocks/>
          </p:cNvSpPr>
          <p:nvPr/>
        </p:nvSpPr>
        <p:spPr>
          <a:xfrm>
            <a:off x="428596" y="285728"/>
            <a:ext cx="5472122" cy="582594"/>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 sz="2800" b="0" i="0" u="none" strike="noStrike" kern="1200" cap="none" spc="0" normalizeH="0" baseline="0" noProof="0" smtClean="0">
                <a:ln>
                  <a:noFill/>
                </a:ln>
                <a:solidFill>
                  <a:schemeClr val="tx1"/>
                </a:solidFill>
                <a:effectLst/>
                <a:uLnTx/>
                <a:uFillTx/>
                <a:latin typeface="+mj-lt"/>
                <a:ea typeface="+mj-ea"/>
                <a:cs typeface="+mj-cs"/>
              </a:rPr>
              <a:t>Asignación Dinámica de Direcciones</a:t>
            </a:r>
            <a:endParaRPr kumimoji="0" lang="es-ES" sz="28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28596" y="857232"/>
            <a:ext cx="8358246" cy="582594"/>
          </a:xfrm>
        </p:spPr>
        <p:txBody>
          <a:bodyPr>
            <a:normAutofit fontScale="90000"/>
          </a:bodyPr>
          <a:lstStyle/>
          <a:p>
            <a:r>
              <a:rPr lang="es-ES" sz="2800" dirty="0" smtClean="0">
                <a:solidFill>
                  <a:srgbClr val="00B050"/>
                </a:solidFill>
              </a:rPr>
              <a:t>Configuración de un servidor DHCP con Windows Server 2008</a:t>
            </a:r>
            <a:endParaRPr lang="es-ES" sz="2800" dirty="0">
              <a:solidFill>
                <a:srgbClr val="00B050"/>
              </a:solidFill>
            </a:endParaRPr>
          </a:p>
        </p:txBody>
      </p:sp>
      <p:sp>
        <p:nvSpPr>
          <p:cNvPr id="3" name="2 Marcador de contenido"/>
          <p:cNvSpPr>
            <a:spLocks noGrp="1"/>
          </p:cNvSpPr>
          <p:nvPr>
            <p:ph idx="1"/>
          </p:nvPr>
        </p:nvSpPr>
        <p:spPr>
          <a:xfrm>
            <a:off x="457200" y="1428736"/>
            <a:ext cx="8229600" cy="4697427"/>
          </a:xfrm>
        </p:spPr>
        <p:txBody>
          <a:bodyPr>
            <a:normAutofit fontScale="85000" lnSpcReduction="10000"/>
          </a:bodyPr>
          <a:lstStyle/>
          <a:p>
            <a:pPr marL="514350" lvl="0" indent="-514350">
              <a:buFont typeface="+mj-lt"/>
              <a:buAutoNum type="arabicPeriod" startAt="5"/>
            </a:pPr>
            <a:r>
              <a:rPr lang="es-ES" dirty="0" smtClean="0"/>
              <a:t>A continuación, se especifica la configuración IPv4 del servidor DHCP, donde se puede establecer el nombre del dominio y las direcciones IPv4 de los servidores DNS. De nuevo, pulsamos el botón “Siguiente”.</a:t>
            </a:r>
          </a:p>
          <a:p>
            <a:pPr marL="514350" lvl="0" indent="-514350">
              <a:buFont typeface="+mj-lt"/>
              <a:buAutoNum type="arabicPeriod" startAt="5"/>
            </a:pPr>
            <a:r>
              <a:rPr lang="es-ES" dirty="0" smtClean="0"/>
              <a:t>Especificamos si queremos que el servidor DHCP también funcione como servidor WINS. Como siempre, pulsamos el botón “Siguiente” para continuar con el asistente.</a:t>
            </a:r>
          </a:p>
          <a:p>
            <a:pPr marL="514350" lvl="0" indent="-514350">
              <a:buFont typeface="+mj-lt"/>
              <a:buAutoNum type="arabicPeriod" startAt="5"/>
            </a:pPr>
            <a:r>
              <a:rPr lang="es-ES" dirty="0" smtClean="0"/>
              <a:t>Especificamos los ámbitos, es decir, los rangos de direcciones IPv4 que el servidor DHCP puede asignar a los clientes. Para ello, se pulsa el botón “Agregar”.</a:t>
            </a:r>
          </a:p>
          <a:p>
            <a:endParaRPr lang="es-ES" dirty="0"/>
          </a:p>
        </p:txBody>
      </p:sp>
      <p:sp>
        <p:nvSpPr>
          <p:cNvPr id="4" name="1 Título"/>
          <p:cNvSpPr txBox="1">
            <a:spLocks/>
          </p:cNvSpPr>
          <p:nvPr/>
        </p:nvSpPr>
        <p:spPr>
          <a:xfrm>
            <a:off x="6143636" y="285728"/>
            <a:ext cx="2543164" cy="582594"/>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es-ES" sz="2800" dirty="0" smtClean="0">
                <a:latin typeface="+mj-lt"/>
                <a:ea typeface="+mj-ea"/>
                <a:cs typeface="+mj-cs"/>
              </a:rPr>
              <a:t>Contenidos</a:t>
            </a:r>
            <a:endParaRPr kumimoji="0" lang="es-ES" sz="2800" b="0" i="0" u="none" strike="noStrike" kern="1200" cap="none" spc="0" normalizeH="0" baseline="0" noProof="0" dirty="0">
              <a:ln>
                <a:noFill/>
              </a:ln>
              <a:solidFill>
                <a:schemeClr val="tx1"/>
              </a:solidFill>
              <a:effectLst/>
              <a:uLnTx/>
              <a:uFillTx/>
              <a:latin typeface="+mj-lt"/>
              <a:ea typeface="+mj-ea"/>
              <a:cs typeface="+mj-cs"/>
            </a:endParaRPr>
          </a:p>
        </p:txBody>
      </p:sp>
      <p:cxnSp>
        <p:nvCxnSpPr>
          <p:cNvPr id="6" name="5 Conector recto"/>
          <p:cNvCxnSpPr/>
          <p:nvPr/>
        </p:nvCxnSpPr>
        <p:spPr>
          <a:xfrm>
            <a:off x="428596" y="785794"/>
            <a:ext cx="8358246"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1 Título"/>
          <p:cNvSpPr txBox="1">
            <a:spLocks/>
          </p:cNvSpPr>
          <p:nvPr/>
        </p:nvSpPr>
        <p:spPr>
          <a:xfrm>
            <a:off x="428596" y="285728"/>
            <a:ext cx="5472122" cy="582594"/>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ES" sz="2800" b="0" i="0" u="none" strike="noStrike" kern="1200" cap="none" spc="0" normalizeH="0" baseline="0" noProof="0" smtClean="0">
                <a:ln>
                  <a:noFill/>
                </a:ln>
                <a:solidFill>
                  <a:schemeClr val="tx1"/>
                </a:solidFill>
                <a:effectLst/>
                <a:uLnTx/>
                <a:uFillTx/>
                <a:latin typeface="+mj-lt"/>
                <a:ea typeface="+mj-ea"/>
                <a:cs typeface="+mj-cs"/>
              </a:rPr>
              <a:t>Asignación Dinámica de Direcciones</a:t>
            </a:r>
            <a:endParaRPr kumimoji="0" lang="es-ES" sz="28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sld>
</file>

<file path=ppt/theme/theme1.xml><?xml version="1.0" encoding="utf-8"?>
<a:theme xmlns:a="http://schemas.openxmlformats.org/drawingml/2006/main" name="Tema de Office">
  <a:themeElements>
    <a:clrScheme name="Oficin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cin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cin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TotalTime>
  <Words>1113</Words>
  <Application>Microsoft Office PowerPoint</Application>
  <PresentationFormat>Presentación en pantalla (4:3)</PresentationFormat>
  <Paragraphs>119</Paragraphs>
  <Slides>20</Slides>
  <Notes>0</Notes>
  <HiddenSlides>0</HiddenSlides>
  <MMClips>0</MMClips>
  <ScaleCrop>false</ScaleCrop>
  <HeadingPairs>
    <vt:vector size="6" baseType="variant">
      <vt:variant>
        <vt:lpstr>Tema</vt:lpstr>
      </vt:variant>
      <vt:variant>
        <vt:i4>1</vt:i4>
      </vt:variant>
      <vt:variant>
        <vt:lpstr>Servidores OLE incrustados</vt:lpstr>
      </vt:variant>
      <vt:variant>
        <vt:i4>1</vt:i4>
      </vt:variant>
      <vt:variant>
        <vt:lpstr>Títulos de diapositiva</vt:lpstr>
      </vt:variant>
      <vt:variant>
        <vt:i4>20</vt:i4>
      </vt:variant>
    </vt:vector>
  </HeadingPairs>
  <TitlesOfParts>
    <vt:vector size="22" baseType="lpstr">
      <vt:lpstr>Tema de Office</vt:lpstr>
      <vt:lpstr>Documento</vt:lpstr>
      <vt:lpstr>Capítulo 1</vt:lpstr>
      <vt:lpstr>Asignación Dinámica de Direcciones</vt:lpstr>
      <vt:lpstr>Asignación Dinámica de Direcciones</vt:lpstr>
      <vt:lpstr>Asignación Dinámica de Direcciones</vt:lpstr>
      <vt:lpstr>Asignación Dinámica de Direcciones</vt:lpstr>
      <vt:lpstr>Asignación Dinámica de Direcciones</vt:lpstr>
      <vt:lpstr>Asignación Dinámica de Direcciones</vt:lpstr>
      <vt:lpstr>Configuración de un servidor DHCP con Windows Server 2008</vt:lpstr>
      <vt:lpstr>Configuración de un servidor DHCP con Windows Server 2008</vt:lpstr>
      <vt:lpstr>Configuración de un servidor DHCP con Windows Server 2008</vt:lpstr>
      <vt:lpstr>Configuración de un servidor DHCP con Dual DHCP DNS Server</vt:lpstr>
      <vt:lpstr>Configuración de un servidor DHCP con Dual DHCP DNS Server</vt:lpstr>
      <vt:lpstr>Configuración de un servidor DHCP en GNU/Linux</vt:lpstr>
      <vt:lpstr>Configuración de un servidor DHCP en GNU/Linux</vt:lpstr>
      <vt:lpstr>Configuración de un cliente DHCP en Windows XP</vt:lpstr>
      <vt:lpstr>Configuración de un cliente DHCP en Windows 7</vt:lpstr>
      <vt:lpstr>Configuración de un cliente DHCP en OpenSUSE</vt:lpstr>
      <vt:lpstr>Configuración de un cliente DHCP en Fedora</vt:lpstr>
      <vt:lpstr>Configuración de un cliente DHCP en Debian</vt:lpstr>
      <vt:lpstr>Asignación Dinámica de Direcciones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Capítulo 1</dc:title>
  <dc:creator>paco</dc:creator>
  <cp:lastModifiedBy>paco</cp:lastModifiedBy>
  <cp:revision>20</cp:revision>
  <dcterms:created xsi:type="dcterms:W3CDTF">2011-06-06T16:21:34Z</dcterms:created>
  <dcterms:modified xsi:type="dcterms:W3CDTF">2011-06-06T20:50:51Z</dcterms:modified>
</cp:coreProperties>
</file>