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4" r:id="rId21"/>
    <p:sldId id="282" r:id="rId22"/>
    <p:sldId id="283" r:id="rId2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10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Servicios de Vídeo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Clasificación de la videoconferencia:</a:t>
            </a:r>
          </a:p>
          <a:p>
            <a:pPr lvl="1"/>
            <a:r>
              <a:rPr lang="es-ES" b="1" u="sng" dirty="0" smtClean="0"/>
              <a:t>Punto a punto</a:t>
            </a:r>
            <a:r>
              <a:rPr lang="es-ES" dirty="0" smtClean="0"/>
              <a:t>:</a:t>
            </a:r>
          </a:p>
          <a:p>
            <a:pPr lvl="2"/>
            <a:r>
              <a:rPr lang="es-ES" b="1" dirty="0" smtClean="0"/>
              <a:t>Uno a uno o Desktop</a:t>
            </a:r>
            <a:r>
              <a:rPr lang="es-ES" dirty="0" smtClean="0"/>
              <a:t>.</a:t>
            </a:r>
          </a:p>
          <a:p>
            <a:pPr lvl="2"/>
            <a:r>
              <a:rPr lang="es-ES" b="1" dirty="0" smtClean="0"/>
              <a:t>Uno con un grupo</a:t>
            </a:r>
            <a:r>
              <a:rPr lang="es-ES" dirty="0" smtClean="0"/>
              <a:t>.</a:t>
            </a:r>
          </a:p>
          <a:p>
            <a:pPr lvl="2"/>
            <a:r>
              <a:rPr lang="es-ES" b="1" dirty="0" smtClean="0"/>
              <a:t>Grupo con un grupo</a:t>
            </a:r>
            <a:r>
              <a:rPr lang="es-ES" dirty="0" smtClean="0"/>
              <a:t>.</a:t>
            </a:r>
          </a:p>
          <a:p>
            <a:pPr lvl="1"/>
            <a:r>
              <a:rPr lang="es-ES" b="1" u="sng" dirty="0" smtClean="0"/>
              <a:t>Multipunto o </a:t>
            </a:r>
            <a:r>
              <a:rPr lang="es-ES" b="1" u="sng" dirty="0" err="1" smtClean="0"/>
              <a:t>multiconferencia</a:t>
            </a:r>
            <a:r>
              <a:rPr lang="es-ES" dirty="0" smtClean="0"/>
              <a:t>:</a:t>
            </a:r>
          </a:p>
          <a:p>
            <a:pPr lvl="2"/>
            <a:r>
              <a:rPr lang="es-ES" b="1" dirty="0" smtClean="0"/>
              <a:t>Centralizada</a:t>
            </a:r>
            <a:r>
              <a:rPr lang="es-ES" dirty="0" smtClean="0"/>
              <a:t>.</a:t>
            </a:r>
          </a:p>
          <a:p>
            <a:pPr lvl="2"/>
            <a:r>
              <a:rPr lang="es-ES" b="1" dirty="0" smtClean="0"/>
              <a:t>Descentralizada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Dimdim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F:\Libros\GS_SRI\Figuras\rev1\Libro\2. JPG Color\figura10.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90099"/>
            <a:ext cx="8229600" cy="44461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Windows Media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Encoder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F:\Libros\GS_SRI\Figuras\rev1\Libro\2. JPG Color\figura10.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81068" y="1500188"/>
            <a:ext cx="5981864" cy="4625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Iniciamos la herramienta “Servicios de Windows Media” desde “Herramientas administrativas”.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En </a:t>
            </a:r>
            <a:r>
              <a:rPr lang="es-ES" dirty="0" smtClean="0"/>
              <a:t>“Puntos de publicación” seleccionamos la opción “Agregar punto de publicación (Asistente)” del menú contextual.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Indicamos “</a:t>
            </a:r>
            <a:r>
              <a:rPr lang="es-ES" dirty="0" err="1" smtClean="0"/>
              <a:t>EnVivo</a:t>
            </a:r>
            <a:r>
              <a:rPr lang="es-ES" dirty="0" smtClean="0"/>
              <a:t>” como “Nombre del punto de publicación”.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Seleccionaremos “Codificador” como “Tipo de contenido”.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Marcaremos “Punto de publicación de difusión” como el “Tipo de punto de publicación</a:t>
            </a:r>
            <a:r>
              <a:rPr lang="es-ES" dirty="0" smtClean="0"/>
              <a:t>”.</a:t>
            </a:r>
            <a:endParaRPr lang="es-ES" dirty="0" smtClean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Windows Media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Services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 startAt="6"/>
            </a:pPr>
            <a:r>
              <a:rPr lang="es-ES" dirty="0" smtClean="0"/>
              <a:t>Seleccionaremos “Unidifusión” como la forma de entrega del punto de publicación.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es-ES" dirty="0" smtClean="0"/>
              <a:t>Indicaremos la URL del equipo que lleva instalado </a:t>
            </a:r>
            <a:r>
              <a:rPr lang="es-ES" dirty="0" err="1" smtClean="0"/>
              <a:t>Windos</a:t>
            </a:r>
            <a:r>
              <a:rPr lang="es-ES" dirty="0" smtClean="0"/>
              <a:t> Media </a:t>
            </a:r>
            <a:r>
              <a:rPr lang="es-ES" dirty="0" err="1" smtClean="0"/>
              <a:t>Encoder</a:t>
            </a:r>
            <a:r>
              <a:rPr lang="es-ES" dirty="0" smtClean="0"/>
              <a:t>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es-ES" dirty="0" smtClean="0"/>
              <a:t>No utilizaremos registro de unidifusión.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es-ES" dirty="0" smtClean="0"/>
              <a:t>Marcamos “Iniciar punto de publicación cuando finalice el asistente”.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s-ES" dirty="0" smtClean="0"/>
              <a:t>Desmarcamos “Una vez haya finalizado el asistente”.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Windows Media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Services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/>
          </a:bodyPr>
          <a:lstStyle/>
          <a:p>
            <a:r>
              <a:rPr lang="es-ES" dirty="0" smtClean="0"/>
              <a:t>Software necesario:</a:t>
            </a:r>
          </a:p>
          <a:p>
            <a:pPr lvl="1"/>
            <a:r>
              <a:rPr lang="es-ES" b="1" u="sng" dirty="0" smtClean="0"/>
              <a:t>Darwin </a:t>
            </a:r>
            <a:r>
              <a:rPr lang="es-ES" b="1" u="sng" dirty="0" err="1" smtClean="0"/>
              <a:t>Streaming</a:t>
            </a:r>
            <a:r>
              <a:rPr lang="es-ES" b="1" u="sng" dirty="0" smtClean="0"/>
              <a:t> Server</a:t>
            </a:r>
            <a:r>
              <a:rPr lang="es-ES" dirty="0" smtClean="0"/>
              <a:t>: </a:t>
            </a:r>
            <a:r>
              <a:rPr lang="es-ES" dirty="0" smtClean="0"/>
              <a:t>atiende las peticiones cliente.</a:t>
            </a:r>
            <a:endParaRPr lang="es-ES" dirty="0" smtClean="0"/>
          </a:p>
          <a:p>
            <a:pPr lvl="1"/>
            <a:r>
              <a:rPr lang="es-ES" b="1" u="sng" dirty="0" smtClean="0"/>
              <a:t>MPEG4IP</a:t>
            </a:r>
            <a:r>
              <a:rPr lang="es-ES" dirty="0" smtClean="0"/>
              <a:t>: </a:t>
            </a:r>
            <a:r>
              <a:rPr lang="es-ES" dirty="0" smtClean="0"/>
              <a:t>implementa el estándar MPEG4 de compresión. </a:t>
            </a:r>
            <a:endParaRPr lang="es-ES" dirty="0" smtClean="0"/>
          </a:p>
          <a:p>
            <a:pPr lvl="1"/>
            <a:r>
              <a:rPr lang="es-ES" b="1" u="sng" dirty="0" smtClean="0"/>
              <a:t>Herramienta </a:t>
            </a:r>
            <a:r>
              <a:rPr lang="es-ES" b="1" i="1" u="sng" dirty="0" smtClean="0"/>
              <a:t>mp4live</a:t>
            </a:r>
            <a:r>
              <a:rPr lang="es-ES" dirty="0" smtClean="0"/>
              <a:t>: </a:t>
            </a:r>
            <a:r>
              <a:rPr lang="es-ES" dirty="0" smtClean="0"/>
              <a:t>permite </a:t>
            </a:r>
            <a:r>
              <a:rPr lang="es-ES" dirty="0" smtClean="0"/>
              <a:t>difusión </a:t>
            </a:r>
            <a:r>
              <a:rPr lang="es-ES" dirty="0" err="1" smtClean="0"/>
              <a:t>multicast</a:t>
            </a:r>
            <a:r>
              <a:rPr lang="es-ES" dirty="0" smtClean="0"/>
              <a:t> y soporta </a:t>
            </a:r>
            <a:r>
              <a:rPr lang="es-ES" dirty="0" smtClean="0"/>
              <a:t>IPv6. Se </a:t>
            </a:r>
            <a:r>
              <a:rPr lang="es-ES" dirty="0" smtClean="0"/>
              <a:t>utiliza para codificar las capturas de vídeo realizadas por la cámara para transmisiones en </a:t>
            </a:r>
            <a:r>
              <a:rPr lang="es-ES" dirty="0" smtClean="0"/>
              <a:t>directo.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Descargamos </a:t>
            </a:r>
            <a:r>
              <a:rPr lang="es-ES" dirty="0" smtClean="0"/>
              <a:t>y descomprimimos los paquetes necesarios.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Creamos </a:t>
            </a:r>
            <a:r>
              <a:rPr lang="es-ES" dirty="0" smtClean="0"/>
              <a:t>el grupo y usuario </a:t>
            </a:r>
            <a:r>
              <a:rPr lang="es-ES" i="1" dirty="0" err="1" smtClean="0"/>
              <a:t>gtss</a:t>
            </a:r>
            <a:r>
              <a:rPr lang="es-ES" i="1" dirty="0" smtClean="0"/>
              <a:t>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Ejecutamos el instalador.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Instalamos el paquete </a:t>
            </a:r>
            <a:r>
              <a:rPr lang="es-ES" i="1" dirty="0" smtClean="0"/>
              <a:t>mpeg4ip-server</a:t>
            </a:r>
            <a:r>
              <a:rPr lang="es-ES" dirty="0" smtClean="0"/>
              <a:t>.</a:t>
            </a: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Si </a:t>
            </a:r>
            <a:r>
              <a:rPr lang="es-ES" dirty="0" smtClean="0"/>
              <a:t>no está </a:t>
            </a:r>
            <a:r>
              <a:rPr lang="es-ES" dirty="0" smtClean="0"/>
              <a:t>ejecución, lo ponemos en marcha.</a:t>
            </a: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Accedemos a la página de configuración:</a:t>
            </a:r>
          </a:p>
          <a:p>
            <a:pPr lvl="2">
              <a:buNone/>
            </a:pPr>
            <a:r>
              <a:rPr lang="es-ES" dirty="0" smtClean="0">
                <a:latin typeface="Courier New" pitchFamily="49" charset="0"/>
                <a:cs typeface="Courier New" pitchFamily="49" charset="0"/>
              </a:rPr>
              <a:t>http://equipo:1220</a:t>
            </a:r>
            <a:endParaRPr lang="es-E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929222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El asistente nos solicitará la siguiente información:</a:t>
            </a:r>
          </a:p>
          <a:p>
            <a:pPr lvl="1"/>
            <a:r>
              <a:rPr lang="es-ES" dirty="0" smtClean="0"/>
              <a:t>Cambiar la contraseña.</a:t>
            </a:r>
            <a:endParaRPr lang="es-ES" dirty="0" smtClean="0"/>
          </a:p>
          <a:p>
            <a:pPr lvl="1"/>
            <a:r>
              <a:rPr lang="es-ES" dirty="0" smtClean="0"/>
              <a:t>El directorio donde ubicaremos el contenido </a:t>
            </a:r>
            <a:r>
              <a:rPr lang="es-ES" dirty="0" smtClean="0"/>
              <a:t>multimedia.</a:t>
            </a:r>
            <a:endParaRPr lang="es-ES" dirty="0" smtClean="0"/>
          </a:p>
          <a:p>
            <a:pPr lvl="1"/>
            <a:r>
              <a:rPr lang="es-ES" dirty="0" smtClean="0"/>
              <a:t>El puerto de escucha (</a:t>
            </a:r>
            <a:r>
              <a:rPr lang="es-ES" i="1" dirty="0" smtClean="0"/>
              <a:t>Port </a:t>
            </a:r>
            <a:r>
              <a:rPr lang="es-ES" i="1" dirty="0" err="1" smtClean="0"/>
              <a:t>Settings</a:t>
            </a:r>
            <a:r>
              <a:rPr lang="es-ES" dirty="0" smtClean="0"/>
              <a:t>).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Iniciamos </a:t>
            </a:r>
            <a:r>
              <a:rPr lang="es-ES" dirty="0" smtClean="0"/>
              <a:t>la herramienta </a:t>
            </a:r>
            <a:r>
              <a:rPr lang="es-ES" i="1" dirty="0" smtClean="0"/>
              <a:t>mp4live</a:t>
            </a:r>
            <a:r>
              <a:rPr lang="es-ES" dirty="0" smtClean="0"/>
              <a:t> ejecutando la orden de su mismo nombre.</a:t>
            </a:r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La </a:t>
            </a:r>
            <a:r>
              <a:rPr lang="es-ES" dirty="0" smtClean="0"/>
              <a:t>configuración de la herramienta </a:t>
            </a:r>
            <a:r>
              <a:rPr lang="es-ES" i="1" dirty="0" smtClean="0"/>
              <a:t>mp4live</a:t>
            </a:r>
            <a:r>
              <a:rPr lang="es-ES" dirty="0" smtClean="0"/>
              <a:t> </a:t>
            </a:r>
            <a:r>
              <a:rPr lang="es-ES" dirty="0" smtClean="0"/>
              <a:t>requiere:</a:t>
            </a:r>
            <a:endParaRPr lang="es-ES" dirty="0" smtClean="0"/>
          </a:p>
          <a:p>
            <a:pPr lvl="1"/>
            <a:r>
              <a:rPr lang="es-ES" dirty="0" smtClean="0"/>
              <a:t>Tanto el vídeo como el audio tenga la casilla “</a:t>
            </a:r>
            <a:r>
              <a:rPr lang="es-ES" dirty="0" err="1" smtClean="0"/>
              <a:t>Enable</a:t>
            </a:r>
            <a:r>
              <a:rPr lang="es-ES" dirty="0" smtClean="0"/>
              <a:t>” marcada.</a:t>
            </a:r>
          </a:p>
          <a:p>
            <a:pPr lvl="1"/>
            <a:r>
              <a:rPr lang="es-ES" dirty="0" smtClean="0"/>
              <a:t>“</a:t>
            </a:r>
            <a:r>
              <a:rPr lang="es-ES" dirty="0" err="1" smtClean="0"/>
              <a:t>Duration</a:t>
            </a:r>
            <a:r>
              <a:rPr lang="es-ES" dirty="0" smtClean="0"/>
              <a:t>” lo estableceremos a 15.</a:t>
            </a:r>
          </a:p>
          <a:p>
            <a:pPr lvl="1"/>
            <a:r>
              <a:rPr lang="es-ES" dirty="0" smtClean="0"/>
              <a:t>En la sección “Audio” desplegaremos la lista desplegable “</a:t>
            </a:r>
            <a:r>
              <a:rPr lang="es-ES" dirty="0" err="1" smtClean="0"/>
              <a:t>Profile</a:t>
            </a:r>
            <a:r>
              <a:rPr lang="es-ES" dirty="0" smtClean="0"/>
              <a:t>:” y seleccionaremos “</a:t>
            </a:r>
            <a:r>
              <a:rPr lang="es-ES" dirty="0" err="1" smtClean="0"/>
              <a:t>Change</a:t>
            </a:r>
            <a:r>
              <a:rPr lang="es-ES" dirty="0" smtClean="0"/>
              <a:t> </a:t>
            </a:r>
            <a:r>
              <a:rPr lang="es-ES" dirty="0" err="1" smtClean="0"/>
              <a:t>Profile</a:t>
            </a:r>
            <a:r>
              <a:rPr lang="es-ES" dirty="0" smtClean="0"/>
              <a:t> </a:t>
            </a:r>
            <a:r>
              <a:rPr lang="es-ES" dirty="0" err="1" smtClean="0"/>
              <a:t>Settings</a:t>
            </a:r>
            <a:r>
              <a:rPr lang="es-ES" dirty="0" smtClean="0"/>
              <a:t>”, asegurándonos que “</a:t>
            </a:r>
            <a:r>
              <a:rPr lang="es-ES" dirty="0" err="1" smtClean="0"/>
              <a:t>Encoding</a:t>
            </a:r>
            <a:r>
              <a:rPr lang="es-ES" dirty="0" smtClean="0"/>
              <a:t>” tiene el valor “AAC”.</a:t>
            </a:r>
          </a:p>
          <a:p>
            <a:pPr lvl="1"/>
            <a:r>
              <a:rPr lang="es-ES" dirty="0" smtClean="0"/>
              <a:t>“SDP </a:t>
            </a:r>
            <a:r>
              <a:rPr lang="es-ES" dirty="0" err="1" smtClean="0"/>
              <a:t>File</a:t>
            </a:r>
            <a:r>
              <a:rPr lang="es-ES" dirty="0" smtClean="0"/>
              <a:t>” lo dejaremos tal cual (</a:t>
            </a:r>
            <a:r>
              <a:rPr lang="es-ES" i="1" dirty="0" smtClean="0"/>
              <a:t>default.sdp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dirty="0" smtClean="0"/>
              <a:t>Marcamos “</a:t>
            </a:r>
            <a:r>
              <a:rPr lang="es-ES" dirty="0" err="1" smtClean="0"/>
              <a:t>Preview</a:t>
            </a:r>
            <a:r>
              <a:rPr lang="es-ES" dirty="0" smtClean="0"/>
              <a:t> Video </a:t>
            </a:r>
            <a:r>
              <a:rPr lang="es-ES" dirty="0" err="1" smtClean="0"/>
              <a:t>Source</a:t>
            </a:r>
            <a:r>
              <a:rPr lang="es-ES" dirty="0" smtClean="0"/>
              <a:t>”.</a:t>
            </a:r>
            <a:endParaRPr lang="es-ES" dirty="0" smtClean="0"/>
          </a:p>
          <a:p>
            <a:pPr lvl="1"/>
            <a:r>
              <a:rPr lang="es-ES" dirty="0" smtClean="0"/>
              <a:t>Guardaremos los parámetros de codificación seleccionados mediante “</a:t>
            </a:r>
            <a:r>
              <a:rPr lang="es-ES" dirty="0" err="1" smtClean="0"/>
              <a:t>File</a:t>
            </a:r>
            <a:r>
              <a:rPr lang="es-ES" dirty="0" smtClean="0"/>
              <a:t> || Guardar”.</a:t>
            </a:r>
          </a:p>
          <a:p>
            <a:pPr lvl="1"/>
            <a:r>
              <a:rPr lang="es-ES" dirty="0" smtClean="0"/>
              <a:t>Pulsamos el botón “</a:t>
            </a:r>
            <a:r>
              <a:rPr lang="es-ES" dirty="0" err="1" smtClean="0"/>
              <a:t>Start</a:t>
            </a:r>
            <a:r>
              <a:rPr lang="es-ES" dirty="0" smtClean="0"/>
              <a:t>” para iniciar la transmisión.</a:t>
            </a:r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Finalmente, abriremos </a:t>
            </a:r>
            <a:r>
              <a:rPr lang="es-ES" dirty="0" smtClean="0"/>
              <a:t>la URL </a:t>
            </a:r>
            <a:r>
              <a:rPr lang="es-ES" dirty="0" smtClean="0"/>
              <a:t>(puerto 554).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Clientes Web (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Plugins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)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s-ES" u="sng" dirty="0" smtClean="0"/>
              <a:t>Adobe </a:t>
            </a:r>
            <a:r>
              <a:rPr lang="es-ES" u="sng" dirty="0" smtClean="0"/>
              <a:t>Flash</a:t>
            </a:r>
            <a:endParaRPr lang="es-ES" dirty="0" smtClean="0"/>
          </a:p>
          <a:p>
            <a:pPr lvl="0"/>
            <a:r>
              <a:rPr lang="es-ES" u="sng" dirty="0" smtClean="0"/>
              <a:t>Adobe </a:t>
            </a:r>
            <a:r>
              <a:rPr lang="es-ES" u="sng" dirty="0" err="1" smtClean="0"/>
              <a:t>Shockwave</a:t>
            </a:r>
            <a:endParaRPr lang="es-ES" dirty="0" smtClean="0"/>
          </a:p>
          <a:p>
            <a:pPr lvl="0"/>
            <a:r>
              <a:rPr lang="es-ES" u="sng" dirty="0" smtClean="0"/>
              <a:t>Microsoft </a:t>
            </a:r>
            <a:r>
              <a:rPr lang="es-ES" u="sng" dirty="0" err="1" smtClean="0"/>
              <a:t>Silverlight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Clientes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Media Player </a:t>
            </a:r>
            <a:r>
              <a:rPr lang="es-ES" dirty="0" err="1" smtClean="0"/>
              <a:t>Classic</a:t>
            </a:r>
            <a:endParaRPr lang="es-ES" dirty="0" smtClean="0"/>
          </a:p>
          <a:p>
            <a:r>
              <a:rPr lang="es-ES" dirty="0" smtClean="0"/>
              <a:t>BS Player</a:t>
            </a:r>
          </a:p>
          <a:p>
            <a:r>
              <a:rPr lang="es-ES" dirty="0" smtClean="0"/>
              <a:t>Real Player</a:t>
            </a:r>
          </a:p>
          <a:p>
            <a:r>
              <a:rPr lang="es-ES" dirty="0" smtClean="0"/>
              <a:t>VLC Media Player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ES" dirty="0" smtClean="0"/>
              <a:t>10.1	FUNCIONAMIENTO DEL SERVICIO</a:t>
            </a:r>
          </a:p>
          <a:p>
            <a:pPr>
              <a:buNone/>
            </a:pPr>
            <a:r>
              <a:rPr lang="es-ES" dirty="0" smtClean="0"/>
              <a:t>10.2	FORMATOS DE IMAGEN</a:t>
            </a:r>
          </a:p>
          <a:p>
            <a:pPr>
              <a:buNone/>
            </a:pPr>
            <a:r>
              <a:rPr lang="es-ES" dirty="0" smtClean="0"/>
              <a:t>	10.2.1	Características de las imágenes de mapa de bits</a:t>
            </a:r>
          </a:p>
          <a:p>
            <a:pPr>
              <a:buNone/>
            </a:pPr>
            <a:r>
              <a:rPr lang="es-ES" dirty="0" smtClean="0"/>
              <a:t>	10.2.2	Formato de los archivos de mapa de bits</a:t>
            </a:r>
          </a:p>
          <a:p>
            <a:pPr>
              <a:buNone/>
            </a:pPr>
            <a:r>
              <a:rPr lang="es-ES" dirty="0" smtClean="0"/>
              <a:t>	10.2.3	Formato de los archives de imágenes vectoriales</a:t>
            </a:r>
          </a:p>
          <a:p>
            <a:pPr>
              <a:buNone/>
            </a:pPr>
            <a:r>
              <a:rPr lang="es-ES" dirty="0" smtClean="0"/>
              <a:t>10.3	FORMATOS DE VÍDEO</a:t>
            </a:r>
          </a:p>
          <a:p>
            <a:pPr>
              <a:buNone/>
            </a:pPr>
            <a:r>
              <a:rPr lang="es-ES" dirty="0" smtClean="0"/>
              <a:t>10.4	COMPRESION DE VÍDEO</a:t>
            </a:r>
          </a:p>
          <a:p>
            <a:pPr>
              <a:buNone/>
            </a:pPr>
            <a:r>
              <a:rPr lang="es-ES" dirty="0" smtClean="0"/>
              <a:t>10.5	VIDEOCONFERENCIA</a:t>
            </a:r>
          </a:p>
          <a:p>
            <a:pPr>
              <a:buNone/>
            </a:pPr>
            <a:r>
              <a:rPr lang="es-ES" dirty="0" smtClean="0"/>
              <a:t>10.6	CONFIGURACIÓN DEL SERVIDOR</a:t>
            </a:r>
          </a:p>
          <a:p>
            <a:pPr>
              <a:buNone/>
            </a:pPr>
            <a:r>
              <a:rPr lang="es-ES" dirty="0" smtClean="0"/>
              <a:t>	10.6.1	Configuración en Microsoft Windows</a:t>
            </a:r>
          </a:p>
          <a:p>
            <a:pPr>
              <a:buNone/>
            </a:pPr>
            <a:r>
              <a:rPr lang="es-ES" dirty="0" smtClean="0"/>
              <a:t>	10.6.2	Configuración en GNU/Linux</a:t>
            </a:r>
          </a:p>
          <a:p>
            <a:pPr>
              <a:buNone/>
            </a:pPr>
            <a:r>
              <a:rPr lang="es-ES" dirty="0" smtClean="0"/>
              <a:t>10.7	CONFIGURACIÓN DE UN CLIENTE</a:t>
            </a:r>
          </a:p>
          <a:p>
            <a:pPr>
              <a:buNone/>
            </a:pPr>
            <a:r>
              <a:rPr lang="es-ES" dirty="0" smtClean="0"/>
              <a:t>	10.7.1	Configuración en Microsoft Windows</a:t>
            </a:r>
          </a:p>
          <a:p>
            <a:pPr>
              <a:buNone/>
            </a:pPr>
            <a:r>
              <a:rPr lang="es-ES" smtClean="0"/>
              <a:t>	10.7.2</a:t>
            </a:r>
            <a:r>
              <a:rPr lang="es-ES" dirty="0" smtClean="0"/>
              <a:t>	Configuración en GNU/Linux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VLC Media Player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F:\Libros\GS_SRI\Figuras\rev1\Libro\2. JPG Color\figura10.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7157" y="1600200"/>
            <a:ext cx="794968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Clientes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Xine</a:t>
            </a:r>
            <a:endParaRPr lang="es-ES" dirty="0" smtClean="0"/>
          </a:p>
          <a:p>
            <a:r>
              <a:rPr lang="es-ES" dirty="0" err="1" smtClean="0"/>
              <a:t>Gstreamer</a:t>
            </a:r>
            <a:endParaRPr lang="es-ES" dirty="0" smtClean="0"/>
          </a:p>
          <a:p>
            <a:r>
              <a:rPr lang="es-ES" dirty="0" err="1" smtClean="0"/>
              <a:t>Totem</a:t>
            </a:r>
            <a:endParaRPr lang="es-ES" dirty="0" smtClean="0"/>
          </a:p>
          <a:p>
            <a:r>
              <a:rPr lang="es-ES" dirty="0" err="1" smtClean="0"/>
              <a:t>Banshee</a:t>
            </a:r>
            <a:endParaRPr lang="es-ES" dirty="0" smtClean="0"/>
          </a:p>
          <a:p>
            <a:r>
              <a:rPr lang="es-ES" dirty="0" err="1" smtClean="0"/>
              <a:t>MPlayer</a:t>
            </a:r>
            <a:endParaRPr lang="es-ES" dirty="0" smtClean="0"/>
          </a:p>
          <a:p>
            <a:r>
              <a:rPr lang="es-ES" dirty="0" err="1" smtClean="0"/>
              <a:t>Kaffeine</a:t>
            </a:r>
            <a:endParaRPr lang="es-E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Kaffeine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F:\Libros\GS_SRI\Figuras\rev1\Libro\2. JPG Color\figura10.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0674" y="1600200"/>
            <a:ext cx="644265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s-ES" dirty="0" smtClean="0"/>
              <a:t>Comprender el funcionamiento del servicio de vídeo así como la terminología empleada.</a:t>
            </a:r>
          </a:p>
          <a:p>
            <a:r>
              <a:rPr lang="es-ES" dirty="0" smtClean="0"/>
              <a:t> Establecer puntos comunes con el servicio de audio.</a:t>
            </a:r>
          </a:p>
          <a:p>
            <a:r>
              <a:rPr lang="es-ES" dirty="0" smtClean="0"/>
              <a:t> Describir las propiedades que caracterizan a una imagen.</a:t>
            </a:r>
          </a:p>
          <a:p>
            <a:r>
              <a:rPr lang="es-ES" dirty="0" smtClean="0"/>
              <a:t> Conocer los principales formatos para imágenes y vídeos.</a:t>
            </a:r>
          </a:p>
          <a:p>
            <a:r>
              <a:rPr lang="es-ES" dirty="0" smtClean="0"/>
              <a:t> Entender los fundamentos sobre videoconferencia y conocer distintas herramientas para su utilización.</a:t>
            </a:r>
          </a:p>
          <a:p>
            <a:r>
              <a:rPr lang="es-ES" dirty="0" smtClean="0"/>
              <a:t> Instalar y configurar un servicio de vídeo </a:t>
            </a:r>
            <a:r>
              <a:rPr lang="es-ES" dirty="0" err="1" smtClean="0"/>
              <a:t>streaming</a:t>
            </a:r>
            <a:r>
              <a:rPr lang="es-ES" dirty="0" smtClean="0"/>
              <a:t> en directo.</a:t>
            </a:r>
          </a:p>
          <a:p>
            <a:r>
              <a:rPr lang="es-ES" dirty="0" smtClean="0"/>
              <a:t> Conocer software de reproducción de vídeo para acceder a un servicio de vídeo.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G:\Libros\GS_SRI\Figuras\rev1\Libro\2. JPG Color\figura10.1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29096"/>
            <a:ext cx="8229600" cy="49395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/>
              <a:t>Formatos de imagen de mapa de bits:</a:t>
            </a:r>
          </a:p>
          <a:p>
            <a:pPr lvl="2"/>
            <a:r>
              <a:rPr lang="es-ES" b="1" dirty="0" smtClean="0"/>
              <a:t>BMP </a:t>
            </a:r>
            <a:r>
              <a:rPr lang="es-ES" dirty="0" smtClean="0"/>
              <a:t>(</a:t>
            </a:r>
            <a:r>
              <a:rPr lang="es-ES" b="1" dirty="0" smtClean="0"/>
              <a:t>Bit </a:t>
            </a:r>
            <a:r>
              <a:rPr lang="es-ES" b="1" dirty="0" err="1" smtClean="0"/>
              <a:t>Mapped</a:t>
            </a:r>
            <a:r>
              <a:rPr lang="es-ES" b="1" dirty="0" smtClean="0"/>
              <a:t> Picture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GIF </a:t>
            </a:r>
            <a:r>
              <a:rPr lang="es-ES" dirty="0" smtClean="0"/>
              <a:t>(</a:t>
            </a:r>
            <a:r>
              <a:rPr lang="es-ES" b="1" dirty="0" err="1" smtClean="0"/>
              <a:t>Graphic</a:t>
            </a:r>
            <a:r>
              <a:rPr lang="es-ES" b="1" dirty="0" smtClean="0"/>
              <a:t> </a:t>
            </a:r>
            <a:r>
              <a:rPr lang="es-ES" b="1" dirty="0" err="1" smtClean="0"/>
              <a:t>Interchange</a:t>
            </a:r>
            <a:r>
              <a:rPr lang="es-ES" b="1" dirty="0" smtClean="0"/>
              <a:t> </a:t>
            </a:r>
            <a:r>
              <a:rPr lang="es-ES" b="1" dirty="0" err="1" smtClean="0"/>
              <a:t>Format</a:t>
            </a:r>
            <a:r>
              <a:rPr lang="es-ES" dirty="0" smtClean="0"/>
              <a:t>.</a:t>
            </a:r>
          </a:p>
          <a:p>
            <a:pPr lvl="2"/>
            <a:r>
              <a:rPr lang="es-ES" b="1" dirty="0" smtClean="0"/>
              <a:t>JPG </a:t>
            </a:r>
            <a:r>
              <a:rPr lang="es-ES" dirty="0" smtClean="0"/>
              <a:t>o</a:t>
            </a:r>
            <a:r>
              <a:rPr lang="es-ES" b="1" dirty="0" smtClean="0"/>
              <a:t> JPEG </a:t>
            </a:r>
            <a:r>
              <a:rPr lang="es-ES" dirty="0" smtClean="0"/>
              <a:t>(</a:t>
            </a:r>
            <a:r>
              <a:rPr lang="es-ES" b="1" dirty="0" err="1" smtClean="0"/>
              <a:t>Joint</a:t>
            </a:r>
            <a:r>
              <a:rPr lang="es-ES" b="1" dirty="0" smtClean="0"/>
              <a:t> </a:t>
            </a:r>
            <a:r>
              <a:rPr lang="es-ES" b="1" dirty="0" err="1" smtClean="0"/>
              <a:t>Photographic</a:t>
            </a:r>
            <a:r>
              <a:rPr lang="es-ES" b="1" dirty="0" smtClean="0"/>
              <a:t> </a:t>
            </a:r>
            <a:r>
              <a:rPr lang="es-ES" b="1" dirty="0" err="1" smtClean="0"/>
              <a:t>Experts</a:t>
            </a:r>
            <a:r>
              <a:rPr lang="es-ES" b="1" dirty="0" smtClean="0"/>
              <a:t> </a:t>
            </a:r>
            <a:r>
              <a:rPr lang="es-ES" b="1" dirty="0" err="1" smtClean="0"/>
              <a:t>Group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TIF </a:t>
            </a:r>
            <a:r>
              <a:rPr lang="es-ES" dirty="0" smtClean="0"/>
              <a:t>o</a:t>
            </a:r>
            <a:r>
              <a:rPr lang="es-ES" b="1" dirty="0" smtClean="0"/>
              <a:t> TIFF </a:t>
            </a:r>
            <a:r>
              <a:rPr lang="es-ES" dirty="0" smtClean="0"/>
              <a:t>(</a:t>
            </a:r>
            <a:r>
              <a:rPr lang="es-ES" b="1" dirty="0" err="1" smtClean="0"/>
              <a:t>Tagged</a:t>
            </a:r>
            <a:r>
              <a:rPr lang="es-ES" b="1" dirty="0" smtClean="0"/>
              <a:t> </a:t>
            </a:r>
            <a:r>
              <a:rPr lang="es-ES" b="1" dirty="0" err="1" smtClean="0"/>
              <a:t>Image</a:t>
            </a:r>
            <a:r>
              <a:rPr lang="es-ES" b="1" dirty="0" smtClean="0"/>
              <a:t> </a:t>
            </a:r>
            <a:r>
              <a:rPr lang="es-ES" b="1" dirty="0" err="1" smtClean="0"/>
              <a:t>File</a:t>
            </a:r>
            <a:r>
              <a:rPr lang="es-ES" b="1" dirty="0" smtClean="0"/>
              <a:t> </a:t>
            </a:r>
            <a:r>
              <a:rPr lang="es-ES" b="1" dirty="0" err="1" smtClean="0"/>
              <a:t>Format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PNG </a:t>
            </a:r>
            <a:r>
              <a:rPr lang="es-ES" dirty="0" smtClean="0"/>
              <a:t>(</a:t>
            </a:r>
            <a:r>
              <a:rPr lang="es-ES" b="1" dirty="0" smtClean="0"/>
              <a:t>Portable Network </a:t>
            </a:r>
            <a:r>
              <a:rPr lang="es-ES" b="1" dirty="0" err="1" smtClean="0"/>
              <a:t>Graphics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PSD </a:t>
            </a:r>
            <a:r>
              <a:rPr lang="es-ES" dirty="0" smtClean="0"/>
              <a:t>(</a:t>
            </a:r>
            <a:r>
              <a:rPr lang="es-ES" b="1" dirty="0" err="1" smtClean="0"/>
              <a:t>PhotoShop</a:t>
            </a:r>
            <a:r>
              <a:rPr lang="es-ES" b="1" dirty="0" smtClean="0"/>
              <a:t> </a:t>
            </a:r>
            <a:r>
              <a:rPr lang="es-ES" b="1" dirty="0" err="1" smtClean="0"/>
              <a:t>Document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XCF </a:t>
            </a:r>
            <a:r>
              <a:rPr lang="es-ES" dirty="0" smtClean="0"/>
              <a:t>(</a:t>
            </a:r>
            <a:r>
              <a:rPr lang="es-ES" b="1" dirty="0" err="1" smtClean="0"/>
              <a:t>eXperimental</a:t>
            </a:r>
            <a:r>
              <a:rPr lang="es-ES" b="1" dirty="0" smtClean="0"/>
              <a:t> Computing </a:t>
            </a:r>
            <a:r>
              <a:rPr lang="es-ES" b="1" dirty="0" err="1" smtClean="0"/>
              <a:t>Facility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PICT </a:t>
            </a:r>
            <a:r>
              <a:rPr lang="es-ES" dirty="0" smtClean="0"/>
              <a:t>(</a:t>
            </a:r>
            <a:r>
              <a:rPr lang="es-ES" b="1" dirty="0" err="1" smtClean="0"/>
              <a:t>PICTure</a:t>
            </a:r>
            <a:r>
              <a:rPr lang="es-ES" dirty="0" smtClean="0"/>
              <a:t>).</a:t>
            </a:r>
          </a:p>
          <a:p>
            <a:pPr lvl="0"/>
            <a:r>
              <a:rPr lang="es-ES" dirty="0" smtClean="0"/>
              <a:t>Formatos vectoriales de imagen:</a:t>
            </a:r>
          </a:p>
          <a:p>
            <a:pPr lvl="2"/>
            <a:r>
              <a:rPr lang="es-ES" b="1" dirty="0" smtClean="0"/>
              <a:t>SVG</a:t>
            </a:r>
            <a:r>
              <a:rPr lang="es-ES" i="1" dirty="0" smtClean="0"/>
              <a:t> </a:t>
            </a:r>
            <a:r>
              <a:rPr lang="es-ES" dirty="0" smtClean="0"/>
              <a:t>(</a:t>
            </a:r>
            <a:r>
              <a:rPr lang="es-ES" i="1" dirty="0" err="1" smtClean="0"/>
              <a:t>Scalable</a:t>
            </a:r>
            <a:r>
              <a:rPr lang="es-ES" i="1" dirty="0" smtClean="0"/>
              <a:t> Vector </a:t>
            </a:r>
            <a:r>
              <a:rPr lang="es-ES" i="1" dirty="0" err="1" smtClean="0"/>
              <a:t>Graphics</a:t>
            </a:r>
            <a:r>
              <a:rPr lang="es-ES" b="1" dirty="0" smtClean="0"/>
              <a:t> </a:t>
            </a:r>
            <a:r>
              <a:rPr lang="es-ES" dirty="0" smtClean="0"/>
              <a:t>o</a:t>
            </a:r>
            <a:r>
              <a:rPr lang="es-ES" b="1" dirty="0" smtClean="0"/>
              <a:t> Gráficos Vectoriales Escalables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WMF </a:t>
            </a:r>
            <a:r>
              <a:rPr lang="es-ES" dirty="0" smtClean="0"/>
              <a:t>(</a:t>
            </a:r>
            <a:r>
              <a:rPr lang="es-ES" i="1" dirty="0" smtClean="0"/>
              <a:t>Windows </a:t>
            </a:r>
            <a:r>
              <a:rPr lang="es-ES" i="1" dirty="0" err="1" smtClean="0"/>
              <a:t>MetaFile</a:t>
            </a:r>
            <a:r>
              <a:rPr lang="es-ES" b="1" dirty="0" smtClean="0"/>
              <a:t> o </a:t>
            </a:r>
            <a:r>
              <a:rPr lang="es-ES" b="1" i="1" dirty="0" err="1" smtClean="0"/>
              <a:t>MetaFichero</a:t>
            </a:r>
            <a:r>
              <a:rPr lang="es-ES" b="1" i="1" dirty="0" smtClean="0"/>
              <a:t> Windows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SWF </a:t>
            </a:r>
            <a:r>
              <a:rPr lang="es-ES" dirty="0" smtClean="0"/>
              <a:t>(</a:t>
            </a:r>
            <a:r>
              <a:rPr lang="es-ES" i="1" dirty="0" err="1" smtClean="0"/>
              <a:t>ShockWave</a:t>
            </a:r>
            <a:r>
              <a:rPr lang="es-ES" i="1" dirty="0" smtClean="0"/>
              <a:t> Flash</a:t>
            </a:r>
            <a:r>
              <a:rPr lang="es-ES" dirty="0" smtClean="0"/>
              <a:t>). </a:t>
            </a:r>
          </a:p>
          <a:p>
            <a:pPr lvl="2"/>
            <a:r>
              <a:rPr lang="es-ES" b="1" dirty="0" smtClean="0"/>
              <a:t>EPS </a:t>
            </a:r>
            <a:r>
              <a:rPr lang="es-ES" dirty="0" smtClean="0"/>
              <a:t>(</a:t>
            </a:r>
            <a:r>
              <a:rPr lang="es-ES" i="1" dirty="0" err="1" smtClean="0"/>
              <a:t>Encapsulated</a:t>
            </a:r>
            <a:r>
              <a:rPr lang="es-ES" i="1" dirty="0" smtClean="0"/>
              <a:t> PostScript </a:t>
            </a:r>
            <a:r>
              <a:rPr lang="es-ES" i="1" dirty="0" err="1" smtClean="0"/>
              <a:t>Language</a:t>
            </a:r>
            <a:r>
              <a:rPr lang="es-ES" b="1" i="1" dirty="0" smtClean="0"/>
              <a:t> </a:t>
            </a:r>
            <a:r>
              <a:rPr lang="es-ES" dirty="0" smtClean="0"/>
              <a:t>o</a:t>
            </a:r>
            <a:r>
              <a:rPr lang="es-ES" b="1" dirty="0" smtClean="0"/>
              <a:t> Lenguaje Encapsulado PostScript</a:t>
            </a:r>
            <a:r>
              <a:rPr lang="es-ES" dirty="0" smtClean="0"/>
              <a:t>).</a:t>
            </a:r>
          </a:p>
          <a:p>
            <a:pPr lvl="2"/>
            <a:r>
              <a:rPr lang="es-ES" b="1" dirty="0" smtClean="0"/>
              <a:t>PDF</a:t>
            </a:r>
            <a:r>
              <a:rPr lang="es-ES" dirty="0" smtClean="0"/>
              <a:t> (</a:t>
            </a:r>
            <a:r>
              <a:rPr lang="es-ES" i="1" dirty="0" smtClean="0"/>
              <a:t>Portable </a:t>
            </a:r>
            <a:r>
              <a:rPr lang="es-ES" i="1" dirty="0" err="1" smtClean="0"/>
              <a:t>Document</a:t>
            </a:r>
            <a:r>
              <a:rPr lang="es-ES" i="1" dirty="0" smtClean="0"/>
              <a:t> </a:t>
            </a:r>
            <a:r>
              <a:rPr lang="es-ES" i="1" dirty="0" err="1" smtClean="0"/>
              <a:t>Format</a:t>
            </a:r>
            <a:r>
              <a:rPr lang="es-ES" b="1" i="1" dirty="0" smtClean="0"/>
              <a:t> </a:t>
            </a:r>
            <a:r>
              <a:rPr lang="es-ES" dirty="0" smtClean="0"/>
              <a:t>o</a:t>
            </a:r>
            <a:r>
              <a:rPr lang="es-ES" b="1" dirty="0" smtClean="0"/>
              <a:t> Formato de Documento Portable</a:t>
            </a:r>
            <a:r>
              <a:rPr lang="es-ES" dirty="0" smtClean="0"/>
              <a:t>).</a:t>
            </a:r>
          </a:p>
          <a:p>
            <a:pPr lvl="0"/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r>
              <a:rPr lang="es-ES" dirty="0" smtClean="0"/>
              <a:t>Parámetros de una secuencia de vídeo:</a:t>
            </a:r>
          </a:p>
          <a:p>
            <a:pPr lvl="1"/>
            <a:r>
              <a:rPr lang="es-ES" b="1" dirty="0" smtClean="0"/>
              <a:t>Fotogramas por segundo (</a:t>
            </a:r>
            <a:r>
              <a:rPr lang="es-ES" i="1" dirty="0" err="1" smtClean="0"/>
              <a:t>framerate</a:t>
            </a:r>
            <a:r>
              <a:rPr lang="es-ES" b="1" dirty="0" smtClean="0"/>
              <a:t>)</a:t>
            </a:r>
            <a:r>
              <a:rPr lang="es-ES" dirty="0" smtClean="0"/>
              <a:t>: frecuencia con la que los fotogramas se muestran por unidad de tiempo (segundo).</a:t>
            </a:r>
          </a:p>
          <a:p>
            <a:pPr lvl="1"/>
            <a:r>
              <a:rPr lang="es-ES" b="1" dirty="0" smtClean="0"/>
              <a:t>Resolución</a:t>
            </a:r>
            <a:r>
              <a:rPr lang="es-ES" dirty="0" smtClean="0"/>
              <a:t>: expresada en píxel, se indican los que se han utilizado para el ancho y el alto de las imágenes.</a:t>
            </a:r>
          </a:p>
          <a:p>
            <a:pPr lvl="1"/>
            <a:r>
              <a:rPr lang="es-ES" b="1" dirty="0" err="1" smtClean="0"/>
              <a:t>Bitrate</a:t>
            </a:r>
            <a:r>
              <a:rPr lang="es-ES" dirty="0" smtClean="0"/>
              <a:t>: expresa la información que se almacena (expresada en bits o múltiplos) por unidad de tiempo (segundo) a la hora de codificar las secuencias de imágenes.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Formatos de vídeo:</a:t>
            </a:r>
          </a:p>
          <a:p>
            <a:pPr lvl="1"/>
            <a:r>
              <a:rPr lang="es-ES" dirty="0" smtClean="0"/>
              <a:t>MPEG</a:t>
            </a:r>
          </a:p>
          <a:p>
            <a:pPr lvl="1"/>
            <a:r>
              <a:rPr lang="es-ES" dirty="0" smtClean="0"/>
              <a:t>AVI</a:t>
            </a:r>
          </a:p>
          <a:p>
            <a:pPr lvl="1"/>
            <a:r>
              <a:rPr lang="es-ES" dirty="0" smtClean="0"/>
              <a:t>ASF</a:t>
            </a:r>
          </a:p>
          <a:p>
            <a:pPr lvl="1"/>
            <a:r>
              <a:rPr lang="es-ES" dirty="0" smtClean="0"/>
              <a:t>WMV</a:t>
            </a:r>
          </a:p>
          <a:p>
            <a:pPr lvl="1"/>
            <a:r>
              <a:rPr lang="es-ES" dirty="0" smtClean="0"/>
              <a:t>MKV</a:t>
            </a:r>
          </a:p>
          <a:p>
            <a:pPr lvl="1"/>
            <a:r>
              <a:rPr lang="es-ES" dirty="0" smtClean="0"/>
              <a:t>QuickTime</a:t>
            </a:r>
          </a:p>
          <a:p>
            <a:pPr lvl="1"/>
            <a:r>
              <a:rPr lang="es-ES" dirty="0" smtClean="0"/>
              <a:t>Real Video</a:t>
            </a:r>
          </a:p>
          <a:p>
            <a:pPr lvl="1"/>
            <a:r>
              <a:rPr lang="es-ES" dirty="0" smtClean="0"/>
              <a:t>Flash Video</a:t>
            </a:r>
          </a:p>
          <a:p>
            <a:pPr lvl="1"/>
            <a:r>
              <a:rPr lang="es-ES" dirty="0" err="1" smtClean="0"/>
              <a:t>Ogg</a:t>
            </a:r>
            <a:r>
              <a:rPr lang="es-ES" dirty="0" smtClean="0"/>
              <a:t> u </a:t>
            </a:r>
            <a:r>
              <a:rPr lang="es-ES" dirty="0" err="1" smtClean="0"/>
              <a:t>Ogv</a:t>
            </a:r>
            <a:endParaRPr lang="es-ES" dirty="0" smtClean="0"/>
          </a:p>
          <a:p>
            <a:pPr lvl="1"/>
            <a:r>
              <a:rPr lang="es-ES" dirty="0" smtClean="0"/>
              <a:t>DV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Técnicas de compresión de vídeo:</a:t>
            </a:r>
          </a:p>
          <a:p>
            <a:pPr lvl="1"/>
            <a:r>
              <a:rPr lang="es-ES" b="1" dirty="0" err="1" smtClean="0"/>
              <a:t>Intra-frame</a:t>
            </a:r>
            <a:r>
              <a:rPr lang="es-ES" b="1" dirty="0" smtClean="0"/>
              <a:t> </a:t>
            </a:r>
            <a:r>
              <a:rPr lang="es-ES" dirty="0" smtClean="0"/>
              <a:t>o</a:t>
            </a:r>
            <a:r>
              <a:rPr lang="es-ES" b="1" dirty="0" smtClean="0"/>
              <a:t> compresión espacial</a:t>
            </a:r>
            <a:r>
              <a:rPr lang="es-ES" dirty="0" smtClean="0"/>
              <a:t>: comprime los fotogramas por separado. Obtiene una alta calidad pero requiere más espacio.</a:t>
            </a:r>
          </a:p>
          <a:p>
            <a:pPr lvl="1"/>
            <a:r>
              <a:rPr lang="es-ES" b="1" dirty="0" smtClean="0"/>
              <a:t>Inter-</a:t>
            </a:r>
            <a:r>
              <a:rPr lang="es-ES" b="1" dirty="0" err="1" smtClean="0"/>
              <a:t>frame</a:t>
            </a:r>
            <a:r>
              <a:rPr lang="es-ES" b="1" dirty="0" smtClean="0"/>
              <a:t> </a:t>
            </a:r>
            <a:r>
              <a:rPr lang="es-ES" dirty="0" smtClean="0"/>
              <a:t>o</a:t>
            </a:r>
            <a:r>
              <a:rPr lang="es-ES" b="1" dirty="0" smtClean="0"/>
              <a:t> redundancia temporal</a:t>
            </a:r>
            <a:r>
              <a:rPr lang="es-ES" dirty="0" smtClean="0"/>
              <a:t>: comprime el vídeo ateniéndose a las diferencias existentes entre los fotogramas, debido a que en determinadas secuencias de vídeo no es necesario cambiar la escena o simplemente requiere realizar una pequeña modificación, ya que la imagen no varía o lo hace sensiblemente.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Vídeo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Formatos de compresión de vídeo:</a:t>
            </a:r>
          </a:p>
          <a:p>
            <a:pPr lvl="1"/>
            <a:r>
              <a:rPr lang="es-ES" b="1" dirty="0" smtClean="0"/>
              <a:t>WMV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MPEG</a:t>
            </a:r>
            <a:r>
              <a:rPr lang="es-ES" dirty="0" smtClean="0"/>
              <a:t>:</a:t>
            </a:r>
          </a:p>
          <a:p>
            <a:pPr lvl="2"/>
            <a:r>
              <a:rPr lang="es-ES" dirty="0" smtClean="0"/>
              <a:t>MPEG-1.</a:t>
            </a:r>
          </a:p>
          <a:p>
            <a:pPr lvl="2"/>
            <a:r>
              <a:rPr lang="es-ES" dirty="0" smtClean="0"/>
              <a:t>MPEG-2.</a:t>
            </a:r>
          </a:p>
          <a:p>
            <a:pPr lvl="2"/>
            <a:r>
              <a:rPr lang="es-ES" dirty="0" smtClean="0"/>
              <a:t>MPEG-4 o H.264.</a:t>
            </a:r>
          </a:p>
          <a:p>
            <a:pPr lvl="1"/>
            <a:r>
              <a:rPr lang="es-ES" b="1" dirty="0" err="1" smtClean="0"/>
              <a:t>DivX</a:t>
            </a:r>
            <a:r>
              <a:rPr lang="es-ES" dirty="0" smtClean="0"/>
              <a:t>.</a:t>
            </a:r>
          </a:p>
          <a:p>
            <a:pPr lvl="1"/>
            <a:r>
              <a:rPr lang="es-ES" b="1" dirty="0" err="1" smtClean="0"/>
              <a:t>Xvid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DV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877</Words>
  <Application>Microsoft Office PowerPoint</Application>
  <PresentationFormat>Presentación en pantalla (4:3)</PresentationFormat>
  <Paragraphs>176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de Office</vt:lpstr>
      <vt:lpstr>Capítulo 10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  <vt:lpstr>Servicios de Vídeo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Tecnología</cp:lastModifiedBy>
  <cp:revision>17</cp:revision>
  <dcterms:created xsi:type="dcterms:W3CDTF">2011-06-06T16:21:34Z</dcterms:created>
  <dcterms:modified xsi:type="dcterms:W3CDTF">2011-06-08T12:07:39Z</dcterms:modified>
</cp:coreProperties>
</file>