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6" r:id="rId10"/>
    <p:sldId id="287" r:id="rId11"/>
    <p:sldId id="288" r:id="rId12"/>
    <p:sldId id="289" r:id="rId13"/>
    <p:sldId id="290" r:id="rId14"/>
    <p:sldId id="291" r:id="rId1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07/06/2011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 3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El Servicio HTTP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571472" y="2857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dirty="0" smtClean="0">
                <a:latin typeface="+mj-lt"/>
                <a:ea typeface="+mj-ea"/>
                <a:cs typeface="+mj-cs"/>
              </a:rPr>
              <a:t>Servicios de Red e Internet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HTTP en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los paquetes del servidor Apache.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Crear  la jerarquía </a:t>
            </a:r>
            <a:r>
              <a:rPr lang="es-ES" dirty="0" smtClean="0"/>
              <a:t>de directorios para ubicar las páginas y los elementos que las </a:t>
            </a:r>
            <a:r>
              <a:rPr lang="es-ES" dirty="0" smtClean="0"/>
              <a:t>integran, por ejemplo:</a:t>
            </a:r>
            <a:endParaRPr lang="es-ES" dirty="0" smtClean="0"/>
          </a:p>
          <a:p>
            <a:pPr lvl="2"/>
            <a:r>
              <a:rPr lang="es-ES" i="1" dirty="0" smtClean="0"/>
              <a:t>/</a:t>
            </a:r>
            <a:r>
              <a:rPr lang="es-ES" i="1" dirty="0" err="1" smtClean="0"/>
              <a:t>www</a:t>
            </a:r>
            <a:endParaRPr lang="es-ES" dirty="0" smtClean="0"/>
          </a:p>
          <a:p>
            <a:pPr lvl="2"/>
            <a:r>
              <a:rPr lang="es-ES" i="1" dirty="0" smtClean="0"/>
              <a:t>/</a:t>
            </a:r>
            <a:r>
              <a:rPr lang="es-ES" i="1" dirty="0" err="1" smtClean="0"/>
              <a:t>www</a:t>
            </a:r>
            <a:r>
              <a:rPr lang="es-ES" i="1" dirty="0" smtClean="0"/>
              <a:t>/botones</a:t>
            </a:r>
            <a:endParaRPr lang="es-ES" dirty="0" smtClean="0"/>
          </a:p>
          <a:p>
            <a:pPr lvl="2"/>
            <a:r>
              <a:rPr lang="es-ES" i="1" dirty="0" smtClean="0"/>
              <a:t>/</a:t>
            </a:r>
            <a:r>
              <a:rPr lang="es-ES" i="1" dirty="0" err="1" smtClean="0"/>
              <a:t>www</a:t>
            </a:r>
            <a:r>
              <a:rPr lang="es-ES" i="1" dirty="0" smtClean="0"/>
              <a:t>/webs</a:t>
            </a:r>
            <a:endParaRPr lang="es-ES" dirty="0" smtClean="0"/>
          </a:p>
          <a:p>
            <a:pPr lvl="2"/>
            <a:r>
              <a:rPr lang="es-ES" i="1" dirty="0" smtClean="0"/>
              <a:t>/</a:t>
            </a:r>
            <a:r>
              <a:rPr lang="es-ES" i="1" dirty="0" err="1" smtClean="0"/>
              <a:t>www</a:t>
            </a:r>
            <a:r>
              <a:rPr lang="es-ES" i="1" dirty="0" smtClean="0"/>
              <a:t>/</a:t>
            </a:r>
            <a:r>
              <a:rPr lang="es-ES" i="1" dirty="0" err="1" smtClean="0"/>
              <a:t>imagenes</a:t>
            </a:r>
            <a:endParaRPr lang="es-ES" dirty="0" smtClean="0"/>
          </a:p>
          <a:p>
            <a:pPr marL="514350" indent="-514350">
              <a:buFont typeface="+mj-lt"/>
              <a:buAutoNum type="arabicPeriod" startAt="3"/>
            </a:pPr>
            <a:r>
              <a:rPr lang="es-ES" dirty="0" smtClean="0"/>
              <a:t>Acceder a la configuración del servidor Apache y establecer:</a:t>
            </a:r>
          </a:p>
          <a:p>
            <a:pPr lvl="2"/>
            <a:r>
              <a:rPr lang="es-ES" dirty="0" smtClean="0"/>
              <a:t>Nombre </a:t>
            </a:r>
            <a:r>
              <a:rPr lang="es-ES" dirty="0" smtClean="0"/>
              <a:t>del </a:t>
            </a:r>
            <a:r>
              <a:rPr lang="es-ES" dirty="0" smtClean="0"/>
              <a:t>servidor</a:t>
            </a:r>
          </a:p>
          <a:p>
            <a:pPr lvl="2"/>
            <a:r>
              <a:rPr lang="es-ES" dirty="0" smtClean="0"/>
              <a:t>Direcciones disponibles</a:t>
            </a:r>
            <a:endParaRPr lang="es-ES" dirty="0" smtClean="0"/>
          </a:p>
          <a:p>
            <a:pPr lvl="2"/>
            <a:r>
              <a:rPr lang="es-ES" dirty="0" smtClean="0"/>
              <a:t>Hosts Virtuales</a:t>
            </a:r>
          </a:p>
          <a:p>
            <a:pPr lvl="2"/>
            <a:r>
              <a:rPr lang="es-ES" dirty="0" smtClean="0"/>
              <a:t>Raíz de los documentos.</a:t>
            </a:r>
            <a:endParaRPr lang="es-ES" dirty="0" smtClean="0"/>
          </a:p>
          <a:p>
            <a:pPr marL="514350" indent="-514350">
              <a:buFont typeface="+mj-lt"/>
              <a:buAutoNum type="arabicPeriod" startAt="4"/>
            </a:pPr>
            <a:r>
              <a:rPr lang="es-ES" dirty="0" smtClean="0"/>
              <a:t>Iniciamos el servicio.</a:t>
            </a:r>
            <a:endParaRPr lang="es-ES" dirty="0" smtClean="0"/>
          </a:p>
          <a:p>
            <a:pPr marL="514350" indent="-514350">
              <a:buFont typeface="+mj-lt"/>
              <a:buAutoNum type="arabicPeriod" startAt="4"/>
            </a:pPr>
            <a:r>
              <a:rPr lang="es-ES" dirty="0" smtClean="0"/>
              <a:t>Probamos el acceso a las páginas desde otro equipo (especificando la dirección IP del servidor) o desde el mismo (</a:t>
            </a:r>
            <a:r>
              <a:rPr lang="es-ES" i="1" dirty="0" err="1" smtClean="0"/>
              <a:t>localhost</a:t>
            </a:r>
            <a:r>
              <a:rPr lang="es-ES" dirty="0" smtClean="0"/>
              <a:t>).</a:t>
            </a:r>
            <a:endParaRPr lang="es-E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HTTP en </a:t>
            </a: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ES" dirty="0" smtClean="0"/>
              <a:t>Secciones del archivo de configuración de Apache:</a:t>
            </a:r>
            <a:endParaRPr lang="es-ES" dirty="0" smtClean="0"/>
          </a:p>
          <a:p>
            <a:pPr lvl="0"/>
            <a:r>
              <a:rPr lang="es-ES_tradnl" b="1" dirty="0" smtClean="0"/>
              <a:t>Configuración del entorno global</a:t>
            </a:r>
            <a:r>
              <a:rPr lang="es-ES_tradnl" dirty="0" smtClean="0"/>
              <a:t> (</a:t>
            </a:r>
            <a:r>
              <a:rPr lang="es-ES_tradnl" i="1" dirty="0" smtClean="0"/>
              <a:t>Global </a:t>
            </a:r>
            <a:r>
              <a:rPr lang="es-ES_tradnl" i="1" dirty="0" err="1" smtClean="0"/>
              <a:t>Environment</a:t>
            </a:r>
            <a:r>
              <a:rPr lang="es-ES_tradnl" dirty="0" smtClean="0"/>
              <a:t>): establece las directivas para la configuración general del </a:t>
            </a:r>
            <a:r>
              <a:rPr lang="es-ES_tradnl" dirty="0" smtClean="0"/>
              <a:t>servidor.</a:t>
            </a:r>
            <a:endParaRPr lang="es-ES" dirty="0" smtClean="0"/>
          </a:p>
          <a:p>
            <a:pPr lvl="0"/>
            <a:r>
              <a:rPr lang="es-ES_tradnl" b="1" dirty="0" smtClean="0"/>
              <a:t>Configuración del servidor principal</a:t>
            </a:r>
            <a:r>
              <a:rPr lang="es-ES_tradnl" u="sng" dirty="0" smtClean="0"/>
              <a:t> </a:t>
            </a:r>
            <a:r>
              <a:rPr lang="es-ES_tradnl" dirty="0" smtClean="0"/>
              <a:t>(</a:t>
            </a:r>
            <a:r>
              <a:rPr lang="es-ES_tradnl" i="1" dirty="0" err="1" smtClean="0"/>
              <a:t>Main</a:t>
            </a:r>
            <a:r>
              <a:rPr lang="es-ES_tradnl" i="1" dirty="0" smtClean="0"/>
              <a:t> Server </a:t>
            </a:r>
            <a:r>
              <a:rPr lang="es-ES_tradnl" i="1" dirty="0" err="1" smtClean="0"/>
              <a:t>Configuration</a:t>
            </a:r>
            <a:r>
              <a:rPr lang="es-ES_tradnl" dirty="0" smtClean="0"/>
              <a:t>): se especifican las directivas relativas al sitio </a:t>
            </a:r>
            <a:r>
              <a:rPr lang="es-ES_tradnl" dirty="0" smtClean="0"/>
              <a:t>web.</a:t>
            </a:r>
            <a:endParaRPr lang="es-ES" dirty="0" smtClean="0"/>
          </a:p>
          <a:p>
            <a:pPr lvl="0"/>
            <a:r>
              <a:rPr lang="es-ES_tradnl" b="1" dirty="0" smtClean="0"/>
              <a:t>Configuración de servidores virtuales</a:t>
            </a:r>
            <a:r>
              <a:rPr lang="es-ES_tradnl" u="sng" dirty="0" smtClean="0"/>
              <a:t> </a:t>
            </a:r>
            <a:r>
              <a:rPr lang="es-ES_tradnl" dirty="0" smtClean="0"/>
              <a:t>(</a:t>
            </a:r>
            <a:r>
              <a:rPr lang="es-ES_tradnl" i="1" dirty="0" smtClean="0"/>
              <a:t>Virtual Hosts</a:t>
            </a:r>
            <a:r>
              <a:rPr lang="es-ES_tradnl" dirty="0" smtClean="0"/>
              <a:t>): se establecen las directivas que configuran cada uno de los servidores </a:t>
            </a:r>
            <a:r>
              <a:rPr lang="es-ES_tradnl" dirty="0" smtClean="0"/>
              <a:t>virtuales. 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HTTP en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ES_tradnl" dirty="0" smtClean="0"/>
              <a:t>D</a:t>
            </a:r>
            <a:r>
              <a:rPr lang="es-ES_tradnl" dirty="0" smtClean="0"/>
              <a:t>irectivas de </a:t>
            </a:r>
            <a:r>
              <a:rPr lang="es-ES_tradnl" dirty="0" smtClean="0"/>
              <a:t>configuración del </a:t>
            </a:r>
            <a:r>
              <a:rPr lang="es-ES_tradnl" dirty="0" smtClean="0"/>
              <a:t>servidor:</a:t>
            </a:r>
            <a:endParaRPr lang="es-ES" dirty="0" smtClean="0"/>
          </a:p>
          <a:p>
            <a:pPr lvl="0"/>
            <a:r>
              <a:rPr lang="es-ES_tradnl" i="1" dirty="0" err="1" smtClean="0"/>
              <a:t>ServerName</a:t>
            </a:r>
            <a:r>
              <a:rPr lang="es-ES_tradnl" dirty="0" smtClean="0"/>
              <a:t>: </a:t>
            </a:r>
            <a:r>
              <a:rPr lang="es-ES_tradnl" dirty="0" smtClean="0"/>
              <a:t>nombre del </a:t>
            </a:r>
            <a:r>
              <a:rPr lang="es-ES_tradnl" dirty="0" smtClean="0"/>
              <a:t>servidor web.</a:t>
            </a:r>
            <a:endParaRPr lang="es-ES" dirty="0" smtClean="0"/>
          </a:p>
          <a:p>
            <a:pPr lvl="0"/>
            <a:r>
              <a:rPr lang="es-ES_tradnl" i="1" dirty="0" err="1" smtClean="0"/>
              <a:t>DocumentRoot</a:t>
            </a:r>
            <a:r>
              <a:rPr lang="es-ES_tradnl" dirty="0" smtClean="0"/>
              <a:t>: </a:t>
            </a:r>
            <a:r>
              <a:rPr lang="es-ES_tradnl" dirty="0" smtClean="0"/>
              <a:t>directorio </a:t>
            </a:r>
            <a:r>
              <a:rPr lang="es-ES_tradnl" dirty="0" smtClean="0"/>
              <a:t>raíz del </a:t>
            </a:r>
            <a:r>
              <a:rPr lang="es-ES_tradnl" dirty="0" smtClean="0"/>
              <a:t>sitio.</a:t>
            </a:r>
            <a:endParaRPr lang="es-ES" dirty="0" smtClean="0"/>
          </a:p>
          <a:p>
            <a:pPr lvl="0"/>
            <a:r>
              <a:rPr lang="es-ES_tradnl" i="1" dirty="0" err="1" smtClean="0"/>
              <a:t>ServerAdmin</a:t>
            </a:r>
            <a:r>
              <a:rPr lang="es-ES_tradnl" dirty="0" smtClean="0"/>
              <a:t>: </a:t>
            </a:r>
            <a:r>
              <a:rPr lang="es-ES_tradnl" dirty="0" smtClean="0"/>
              <a:t>dirección </a:t>
            </a:r>
            <a:r>
              <a:rPr lang="es-ES_tradnl" dirty="0" smtClean="0"/>
              <a:t>de correo del </a:t>
            </a:r>
            <a:r>
              <a:rPr lang="es-ES_tradnl" dirty="0" err="1" smtClean="0"/>
              <a:t>webmaster</a:t>
            </a:r>
            <a:r>
              <a:rPr lang="es-ES_tradnl" dirty="0" smtClean="0"/>
              <a:t> del sitio.</a:t>
            </a:r>
            <a:endParaRPr lang="es-ES" dirty="0" smtClean="0"/>
          </a:p>
          <a:p>
            <a:pPr lvl="0"/>
            <a:r>
              <a:rPr lang="es-ES_tradnl" i="1" dirty="0" err="1" smtClean="0"/>
              <a:t>DirectoryIndex</a:t>
            </a:r>
            <a:r>
              <a:rPr lang="es-ES_tradnl" dirty="0" smtClean="0"/>
              <a:t>: </a:t>
            </a:r>
            <a:r>
              <a:rPr lang="es-ES_tradnl" dirty="0" smtClean="0"/>
              <a:t>ficheros </a:t>
            </a:r>
            <a:r>
              <a:rPr lang="es-ES_tradnl" dirty="0" smtClean="0"/>
              <a:t>que podrán actuar como página índice del sitio.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HTTP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seguro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Cargar el módulo </a:t>
            </a:r>
            <a:r>
              <a:rPr lang="es-ES" i="1" dirty="0" err="1" smtClean="0"/>
              <a:t>mod_ssl</a:t>
            </a:r>
            <a:r>
              <a:rPr lang="es-ES" dirty="0" smtClean="0"/>
              <a:t> de Apache.</a:t>
            </a:r>
          </a:p>
          <a:p>
            <a:pPr marL="514350" indent="-514350">
              <a:buFont typeface="+mj-lt"/>
              <a:buAutoNum type="arabicPeriod"/>
            </a:pPr>
            <a:r>
              <a:rPr lang="es-ES_tradnl" dirty="0" smtClean="0"/>
              <a:t>Establecer</a:t>
            </a:r>
            <a:r>
              <a:rPr lang="es-ES" dirty="0" smtClean="0"/>
              <a:t> </a:t>
            </a:r>
            <a:r>
              <a:rPr lang="es-ES" dirty="0" smtClean="0"/>
              <a:t>las siguientes </a:t>
            </a:r>
            <a:r>
              <a:rPr lang="es-ES" dirty="0" smtClean="0"/>
              <a:t>directivas:</a:t>
            </a:r>
            <a:endParaRPr lang="es-ES" dirty="0" smtClean="0"/>
          </a:p>
          <a:p>
            <a:pPr lvl="1"/>
            <a:r>
              <a:rPr lang="es-ES" i="1" dirty="0" err="1" smtClean="0"/>
              <a:t>SSLRequireSSL</a:t>
            </a:r>
            <a:r>
              <a:rPr lang="es-ES" dirty="0" smtClean="0"/>
              <a:t>.</a:t>
            </a:r>
            <a:endParaRPr lang="es-ES" dirty="0" smtClean="0"/>
          </a:p>
          <a:p>
            <a:pPr lvl="1"/>
            <a:r>
              <a:rPr lang="es-ES" i="1" dirty="0" err="1" smtClean="0"/>
              <a:t>SSLEngine</a:t>
            </a:r>
            <a:r>
              <a:rPr lang="es-ES" dirty="0" smtClean="0"/>
              <a:t>.</a:t>
            </a:r>
            <a:endParaRPr lang="es-ES" dirty="0" smtClean="0"/>
          </a:p>
          <a:p>
            <a:pPr lvl="1"/>
            <a:r>
              <a:rPr lang="es-ES" i="1" dirty="0" err="1" smtClean="0"/>
              <a:t>SSLCertificateFile</a:t>
            </a:r>
            <a:r>
              <a:rPr lang="es-ES" dirty="0" smtClean="0"/>
              <a:t>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del cliente HTTP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s-ES_tradnl" b="1" dirty="0" smtClean="0"/>
              <a:t>Barra de título</a:t>
            </a:r>
            <a:r>
              <a:rPr lang="es-ES_tradnl" dirty="0" smtClean="0"/>
              <a:t>: muestra el título de la página </a:t>
            </a:r>
            <a:r>
              <a:rPr lang="es-ES_tradnl" dirty="0" smtClean="0"/>
              <a:t>web.</a:t>
            </a:r>
            <a:endParaRPr lang="es-ES" dirty="0" smtClean="0"/>
          </a:p>
          <a:p>
            <a:pPr lvl="0"/>
            <a:r>
              <a:rPr lang="es-ES_tradnl" b="1" dirty="0" smtClean="0"/>
              <a:t>Barra de direcciones</a:t>
            </a:r>
            <a:r>
              <a:rPr lang="es-ES_tradnl" dirty="0" smtClean="0"/>
              <a:t>: </a:t>
            </a:r>
            <a:r>
              <a:rPr lang="es-ES_tradnl" dirty="0" smtClean="0"/>
              <a:t>indica </a:t>
            </a:r>
            <a:r>
              <a:rPr lang="es-ES_tradnl" dirty="0" smtClean="0"/>
              <a:t>la </a:t>
            </a:r>
            <a:r>
              <a:rPr lang="es-ES_tradnl" dirty="0" smtClean="0"/>
              <a:t>URL.</a:t>
            </a:r>
            <a:endParaRPr lang="es-ES" dirty="0" smtClean="0"/>
          </a:p>
          <a:p>
            <a:pPr lvl="0"/>
            <a:r>
              <a:rPr lang="es-ES_tradnl" b="1" dirty="0" smtClean="0"/>
              <a:t>Barra de menú</a:t>
            </a:r>
            <a:r>
              <a:rPr lang="es-ES_tradnl" dirty="0" smtClean="0"/>
              <a:t>: </a:t>
            </a:r>
            <a:r>
              <a:rPr lang="es-ES_tradnl" dirty="0" smtClean="0"/>
              <a:t>opciones del navegador.</a:t>
            </a:r>
            <a:endParaRPr lang="es-ES" dirty="0" smtClean="0"/>
          </a:p>
          <a:p>
            <a:pPr lvl="0"/>
            <a:r>
              <a:rPr lang="es-ES_tradnl" b="1" dirty="0" smtClean="0"/>
              <a:t>Barra </a:t>
            </a:r>
            <a:r>
              <a:rPr lang="es-ES_tradnl" b="1" dirty="0" smtClean="0"/>
              <a:t>de estado</a:t>
            </a:r>
            <a:r>
              <a:rPr lang="es-ES_tradnl" dirty="0" smtClean="0"/>
              <a:t>: </a:t>
            </a:r>
            <a:r>
              <a:rPr lang="es-ES_tradnl" dirty="0" smtClean="0"/>
              <a:t>información del </a:t>
            </a:r>
            <a:r>
              <a:rPr lang="es-ES_tradnl" dirty="0" smtClean="0"/>
              <a:t>proceso de transferencia de la </a:t>
            </a:r>
            <a:r>
              <a:rPr lang="es-ES_tradnl" dirty="0" smtClean="0"/>
              <a:t>página.</a:t>
            </a:r>
            <a:endParaRPr lang="es-ES" dirty="0" smtClean="0"/>
          </a:p>
          <a:p>
            <a:pPr lvl="0"/>
            <a:r>
              <a:rPr lang="es-ES_tradnl" b="1" dirty="0" smtClean="0"/>
              <a:t>Pestañas</a:t>
            </a:r>
            <a:r>
              <a:rPr lang="es-ES_tradnl" dirty="0" smtClean="0"/>
              <a:t>: </a:t>
            </a:r>
            <a:r>
              <a:rPr lang="es-ES_tradnl" dirty="0" smtClean="0"/>
              <a:t>acceso a varias páginas a la vez.</a:t>
            </a:r>
            <a:endParaRPr lang="es-ES" dirty="0" smtClean="0"/>
          </a:p>
          <a:p>
            <a:pPr lvl="0"/>
            <a:r>
              <a:rPr lang="es-ES_tradnl" b="1" dirty="0" smtClean="0"/>
              <a:t>Área </a:t>
            </a:r>
            <a:r>
              <a:rPr lang="es-ES_tradnl" b="1" dirty="0" smtClean="0"/>
              <a:t>del documento</a:t>
            </a:r>
            <a:r>
              <a:rPr lang="es-ES_tradnl" dirty="0" smtClean="0"/>
              <a:t>: </a:t>
            </a:r>
            <a:r>
              <a:rPr lang="es-ES_tradnl" dirty="0" smtClean="0"/>
              <a:t>muestra </a:t>
            </a:r>
            <a:r>
              <a:rPr lang="es-ES_tradnl" dirty="0" smtClean="0"/>
              <a:t>el contenido de las </a:t>
            </a:r>
            <a:r>
              <a:rPr lang="es-ES_tradnl" dirty="0" smtClean="0"/>
              <a:t>páginas.</a:t>
            </a:r>
            <a:endParaRPr lang="es-ES" dirty="0" smtClean="0"/>
          </a:p>
          <a:p>
            <a:pPr lvl="0"/>
            <a:r>
              <a:rPr lang="es-ES_tradnl" b="1" dirty="0" smtClean="0"/>
              <a:t>Complementos</a:t>
            </a:r>
            <a:r>
              <a:rPr lang="es-ES_tradnl" dirty="0" smtClean="0"/>
              <a:t>: </a:t>
            </a:r>
            <a:r>
              <a:rPr lang="es-ES_tradnl" b="1" dirty="0" err="1" smtClean="0"/>
              <a:t>Plugins</a:t>
            </a:r>
            <a:r>
              <a:rPr lang="es-ES_tradnl" dirty="0" smtClean="0"/>
              <a:t> </a:t>
            </a:r>
            <a:r>
              <a:rPr lang="es-ES_tradnl" dirty="0" smtClean="0"/>
              <a:t>o </a:t>
            </a:r>
            <a:r>
              <a:rPr lang="es-ES_tradnl" b="1" dirty="0" err="1" smtClean="0"/>
              <a:t>Add-ons</a:t>
            </a:r>
            <a:r>
              <a:rPr lang="es-ES_tradnl" dirty="0" smtClean="0"/>
              <a:t>. </a:t>
            </a:r>
            <a:endParaRPr lang="es-ES" dirty="0" smtClean="0"/>
          </a:p>
          <a:p>
            <a:pPr lvl="0"/>
            <a:r>
              <a:rPr lang="es-ES_tradnl" b="1" dirty="0" smtClean="0"/>
              <a:t>Páginas favoritas</a:t>
            </a:r>
            <a:r>
              <a:rPr lang="es-ES_tradnl" dirty="0" smtClean="0"/>
              <a:t>: </a:t>
            </a:r>
            <a:r>
              <a:rPr lang="es-ES_tradnl" dirty="0" smtClean="0"/>
              <a:t>para almacenar </a:t>
            </a:r>
            <a:r>
              <a:rPr lang="es-ES_tradnl" dirty="0" smtClean="0"/>
              <a:t>la URL </a:t>
            </a:r>
            <a:r>
              <a:rPr lang="es-ES_tradnl" dirty="0" smtClean="0"/>
              <a:t>de las páginas más interesantes.</a:t>
            </a:r>
            <a:endParaRPr lang="es-ES" dirty="0" smtClean="0"/>
          </a:p>
          <a:p>
            <a:pPr lvl="0"/>
            <a:r>
              <a:rPr lang="es-ES_tradnl" b="1" dirty="0" smtClean="0"/>
              <a:t>Historial de navegación</a:t>
            </a:r>
            <a:r>
              <a:rPr lang="es-ES_tradnl" dirty="0" smtClean="0"/>
              <a:t>: </a:t>
            </a:r>
            <a:r>
              <a:rPr lang="es-ES_tradnl" dirty="0" smtClean="0"/>
              <a:t>para </a:t>
            </a:r>
            <a:r>
              <a:rPr lang="es-ES_tradnl" dirty="0" smtClean="0"/>
              <a:t>conocer los sitios </a:t>
            </a:r>
            <a:r>
              <a:rPr lang="es-ES_tradnl" dirty="0" smtClean="0"/>
              <a:t>recientemente visitados.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s-ES" dirty="0" smtClean="0"/>
              <a:t>3.1	FUNCIONAMIENTO DEL SERVICIO HTTP</a:t>
            </a:r>
          </a:p>
          <a:p>
            <a:pPr>
              <a:buNone/>
            </a:pPr>
            <a:r>
              <a:rPr lang="es-ES" dirty="0" smtClean="0"/>
              <a:t>	3.1.1	Acceso seguro y utilización de certificados</a:t>
            </a:r>
          </a:p>
          <a:p>
            <a:pPr>
              <a:buNone/>
            </a:pPr>
            <a:r>
              <a:rPr lang="es-ES" dirty="0" smtClean="0"/>
              <a:t>3.2	PARÁMETROS DE CONFIGURACIÓN DEL SERVICIO</a:t>
            </a:r>
          </a:p>
          <a:p>
            <a:pPr>
              <a:buNone/>
            </a:pPr>
            <a:r>
              <a:rPr lang="es-ES" dirty="0" smtClean="0"/>
              <a:t>	3.2.1	Parámetros del servidor</a:t>
            </a:r>
          </a:p>
          <a:p>
            <a:pPr>
              <a:buNone/>
            </a:pPr>
            <a:r>
              <a:rPr lang="es-ES" dirty="0" smtClean="0"/>
              <a:t>	3.2.2	Parámetros del cliente</a:t>
            </a:r>
          </a:p>
          <a:p>
            <a:pPr>
              <a:buNone/>
            </a:pPr>
            <a:r>
              <a:rPr lang="es-ES" dirty="0" smtClean="0"/>
              <a:t>3.3	CONFIGURACIÓN DEL SERVIDOR HTTP</a:t>
            </a:r>
          </a:p>
          <a:p>
            <a:pPr>
              <a:buNone/>
            </a:pPr>
            <a:r>
              <a:rPr lang="es-ES" dirty="0" smtClean="0"/>
              <a:t>	3.3.1	Configuración en Microsoft Windows</a:t>
            </a:r>
          </a:p>
          <a:p>
            <a:pPr>
              <a:buNone/>
            </a:pPr>
            <a:r>
              <a:rPr lang="es-ES" dirty="0" smtClean="0"/>
              <a:t>	3.3.2	Configuración en GNU/Linux	131</a:t>
            </a:r>
          </a:p>
          <a:p>
            <a:pPr>
              <a:buNone/>
            </a:pPr>
            <a:r>
              <a:rPr lang="es-ES" dirty="0" smtClean="0"/>
              <a:t>3.4	CONFIGURACIÓN DEL CLIENTE HTTP</a:t>
            </a:r>
          </a:p>
          <a:p>
            <a:pPr>
              <a:buNone/>
            </a:pPr>
            <a:r>
              <a:rPr lang="es-ES" dirty="0" smtClean="0"/>
              <a:t>	3.4.1	Configuración en Microsoft Windows</a:t>
            </a:r>
          </a:p>
          <a:p>
            <a:pPr>
              <a:buNone/>
            </a:pPr>
            <a:r>
              <a:rPr lang="es-ES" dirty="0" smtClean="0"/>
              <a:t>	3.4.2	Configuración en GNU/Linux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Índice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s-ES" dirty="0" smtClean="0"/>
              <a:t>Describir el funcionamiento general del servicio HTTP.</a:t>
            </a:r>
          </a:p>
          <a:p>
            <a:r>
              <a:rPr lang="es-ES" dirty="0" smtClean="0"/>
              <a:t> Describir la terminología relacionada, los principales lenguajes de creación de páginas y las variantes seguras de HTTP.</a:t>
            </a:r>
          </a:p>
          <a:p>
            <a:r>
              <a:rPr lang="es-ES" dirty="0" smtClean="0"/>
              <a:t> Describir el funcionamiento de un servidor virtual.</a:t>
            </a:r>
          </a:p>
          <a:p>
            <a:r>
              <a:rPr lang="es-ES" dirty="0" smtClean="0"/>
              <a:t> Describir las secciones de configuración y la función de los módulos del servidor de código abierto Apache.</a:t>
            </a:r>
          </a:p>
          <a:p>
            <a:r>
              <a:rPr lang="es-ES" dirty="0" smtClean="0"/>
              <a:t> Instalar y configurar el servidor de código abierto Apache, así como el servidor propietario IIS.</a:t>
            </a:r>
          </a:p>
          <a:p>
            <a:r>
              <a:rPr lang="es-ES" dirty="0" smtClean="0"/>
              <a:t> Obtener informes de acceso al servicio HTTP.</a:t>
            </a:r>
          </a:p>
          <a:p>
            <a:r>
              <a:rPr lang="es-ES" dirty="0" smtClean="0"/>
              <a:t> Conocer los elementos generales que incluye un cliente HTTP, particularizando en las características de los navegadores Internet Explorer y </a:t>
            </a:r>
            <a:r>
              <a:rPr lang="es-ES" dirty="0" err="1" smtClean="0"/>
              <a:t>Konqueror</a:t>
            </a:r>
            <a:r>
              <a:rPr lang="es-ES" dirty="0" smtClean="0"/>
              <a:t>.</a:t>
            </a:r>
          </a:p>
          <a:p>
            <a:r>
              <a:rPr lang="es-ES" dirty="0" smtClean="0"/>
              <a:t> Configurar y utilizar las principales características de los clientes HTTP Internet Explorer y </a:t>
            </a:r>
            <a:r>
              <a:rPr lang="es-ES" dirty="0" err="1" smtClean="0"/>
              <a:t>Konqueror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Objetivos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es-ES" dirty="0" smtClean="0"/>
              <a:t>El protocolo </a:t>
            </a:r>
            <a:r>
              <a:rPr lang="es-ES" b="1" dirty="0" smtClean="0"/>
              <a:t>HTTP</a:t>
            </a:r>
            <a:r>
              <a:rPr lang="es-ES" dirty="0" smtClean="0"/>
              <a:t> (</a:t>
            </a:r>
            <a:r>
              <a:rPr lang="es-ES" i="1" dirty="0" err="1" smtClean="0"/>
              <a:t>HyperText</a:t>
            </a:r>
            <a:r>
              <a:rPr lang="es-ES" i="1" dirty="0" smtClean="0"/>
              <a:t> Transfer </a:t>
            </a:r>
            <a:r>
              <a:rPr lang="es-ES" i="1" dirty="0" err="1" smtClean="0"/>
              <a:t>Protocol</a:t>
            </a:r>
            <a:r>
              <a:rPr lang="es-ES" dirty="0" smtClean="0"/>
              <a:t> o Protocolo de Transferencia de </a:t>
            </a:r>
            <a:r>
              <a:rPr lang="es-ES" dirty="0" err="1" smtClean="0"/>
              <a:t>HiperTexto</a:t>
            </a:r>
            <a:r>
              <a:rPr lang="es-ES" dirty="0" smtClean="0"/>
              <a:t>) surgió para facilitar a  los usuarios el acceso a información remota de una forma sencilla e intuitiva, dando lugar a lo que conocemos como WWW (</a:t>
            </a:r>
            <a:r>
              <a:rPr lang="es-ES" i="1" dirty="0" err="1" smtClean="0"/>
              <a:t>World</a:t>
            </a:r>
            <a:r>
              <a:rPr lang="es-ES" i="1" dirty="0" smtClean="0"/>
              <a:t> </a:t>
            </a:r>
            <a:r>
              <a:rPr lang="es-ES" i="1" dirty="0" err="1" smtClean="0"/>
              <a:t>Wide</a:t>
            </a:r>
            <a:r>
              <a:rPr lang="es-ES" i="1" dirty="0" smtClean="0"/>
              <a:t> Web </a:t>
            </a:r>
            <a:r>
              <a:rPr lang="es-ES" dirty="0" smtClean="0"/>
              <a:t>o Telaraña Mundial). Hoy, el servicio HTTP es uno de los más utilizados y goza de gran popularidad en Internet.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85000" lnSpcReduction="20000"/>
          </a:bodyPr>
          <a:lstStyle/>
          <a:p>
            <a:r>
              <a:rPr lang="es-ES" dirty="0" smtClean="0"/>
              <a:t>Los usuarios acceden a HTTP a través de unos documentos denominados </a:t>
            </a:r>
            <a:r>
              <a:rPr lang="es-ES" b="1" dirty="0" smtClean="0"/>
              <a:t>páginas </a:t>
            </a:r>
            <a:r>
              <a:rPr lang="es-ES" dirty="0" smtClean="0"/>
              <a:t>o </a:t>
            </a:r>
            <a:r>
              <a:rPr lang="es-ES" b="1" dirty="0" smtClean="0"/>
              <a:t>webs</a:t>
            </a:r>
            <a:r>
              <a:rPr lang="es-ES" dirty="0" smtClean="0"/>
              <a:t>. Además de texto, estas páginas pueden incluir imágenes, sonido o vídeo. También incluyen el acceso a otras páginas o servicios a través de </a:t>
            </a:r>
            <a:r>
              <a:rPr lang="es-ES" b="1" dirty="0" smtClean="0"/>
              <a:t>hiperenlaces</a:t>
            </a:r>
            <a:r>
              <a:rPr lang="es-ES" dirty="0" smtClean="0"/>
              <a:t>. Al formato de estas páginas se le conoce como </a:t>
            </a:r>
            <a:r>
              <a:rPr lang="es-ES" b="1" dirty="0" smtClean="0"/>
              <a:t>hipertexto </a:t>
            </a:r>
            <a:r>
              <a:rPr lang="es-ES" dirty="0" smtClean="0"/>
              <a:t>o HTML (</a:t>
            </a:r>
            <a:r>
              <a:rPr lang="es-ES" i="1" dirty="0" err="1" smtClean="0"/>
              <a:t>HyperText</a:t>
            </a:r>
            <a:r>
              <a:rPr lang="es-ES" i="1" dirty="0" smtClean="0"/>
              <a:t> </a:t>
            </a:r>
            <a:r>
              <a:rPr lang="es-ES" i="1" dirty="0" err="1" smtClean="0"/>
              <a:t>Markup</a:t>
            </a:r>
            <a:r>
              <a:rPr lang="es-ES" i="1" dirty="0" smtClean="0"/>
              <a:t> </a:t>
            </a:r>
            <a:r>
              <a:rPr lang="es-ES" i="1" dirty="0" err="1" smtClean="0"/>
              <a:t>Language</a:t>
            </a:r>
            <a:r>
              <a:rPr lang="es-ES" i="1" dirty="0" smtClean="0"/>
              <a:t> </a:t>
            </a:r>
            <a:r>
              <a:rPr lang="es-ES" dirty="0" smtClean="0"/>
              <a:t>o Lenguaje de Marcas de Hipertexto).</a:t>
            </a:r>
          </a:p>
          <a:p>
            <a:r>
              <a:rPr lang="es-ES" dirty="0" smtClean="0"/>
              <a:t>Para la visualización de las páginas se utiliza un </a:t>
            </a:r>
            <a:r>
              <a:rPr lang="es-ES" b="1" dirty="0" smtClean="0"/>
              <a:t>navegador </a:t>
            </a:r>
            <a:r>
              <a:rPr lang="es-ES" dirty="0" smtClean="0"/>
              <a:t>o </a:t>
            </a:r>
            <a:r>
              <a:rPr lang="es-ES" b="1" dirty="0" smtClean="0"/>
              <a:t>visor</a:t>
            </a:r>
            <a:r>
              <a:rPr lang="es-ES" dirty="0" smtClean="0"/>
              <a:t>. El acceso a una página requiere que el usuario proporcione información sobre cómo localizarla, especificando lo que se conoce como </a:t>
            </a:r>
            <a:r>
              <a:rPr lang="es-ES" b="1" dirty="0" smtClean="0"/>
              <a:t>URL</a:t>
            </a:r>
            <a:r>
              <a:rPr lang="es-ES" dirty="0" smtClean="0"/>
              <a:t> (</a:t>
            </a:r>
            <a:r>
              <a:rPr lang="es-ES" i="1" dirty="0" err="1" smtClean="0"/>
              <a:t>Uniform</a:t>
            </a:r>
            <a:r>
              <a:rPr lang="es-ES" i="1" dirty="0" smtClean="0"/>
              <a:t> </a:t>
            </a:r>
            <a:r>
              <a:rPr lang="es-ES" i="1" dirty="0" err="1" smtClean="0"/>
              <a:t>Resource</a:t>
            </a:r>
            <a:r>
              <a:rPr lang="es-ES" i="1" dirty="0" smtClean="0"/>
              <a:t> </a:t>
            </a:r>
            <a:r>
              <a:rPr lang="es-ES" i="1" dirty="0" err="1" smtClean="0"/>
              <a:t>Locators</a:t>
            </a:r>
            <a:r>
              <a:rPr lang="es-ES" i="1" dirty="0" smtClean="0"/>
              <a:t> </a:t>
            </a:r>
            <a:r>
              <a:rPr lang="es-ES" dirty="0" smtClean="0"/>
              <a:t>o</a:t>
            </a:r>
            <a:r>
              <a:rPr lang="es-ES" i="1" dirty="0" smtClean="0"/>
              <a:t> </a:t>
            </a:r>
            <a:r>
              <a:rPr lang="es-ES" dirty="0" smtClean="0"/>
              <a:t>Localizador Uniforme de Recursos).</a:t>
            </a:r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ES" dirty="0" smtClean="0"/>
              <a:t>Lenguajes utilizados para la creación de páginas dinámicas:</a:t>
            </a:r>
          </a:p>
          <a:p>
            <a:pPr lvl="1"/>
            <a:r>
              <a:rPr lang="es-ES" b="1" dirty="0" smtClean="0"/>
              <a:t>PHP</a:t>
            </a:r>
            <a:endParaRPr lang="es-ES" dirty="0" smtClean="0"/>
          </a:p>
          <a:p>
            <a:pPr lvl="1"/>
            <a:r>
              <a:rPr lang="es-ES" b="1" dirty="0" smtClean="0"/>
              <a:t>ASP</a:t>
            </a:r>
            <a:r>
              <a:rPr lang="es-ES" dirty="0" smtClean="0"/>
              <a:t> (</a:t>
            </a:r>
            <a:r>
              <a:rPr lang="es-ES" i="1" dirty="0" smtClean="0"/>
              <a:t>Active Server </a:t>
            </a:r>
            <a:r>
              <a:rPr lang="es-ES" i="1" dirty="0" err="1" smtClean="0"/>
              <a:t>Pages</a:t>
            </a:r>
            <a:r>
              <a:rPr lang="es-ES" dirty="0" smtClean="0"/>
              <a:t> o Páginas Activas de Servidor).</a:t>
            </a:r>
          </a:p>
          <a:p>
            <a:pPr lvl="1"/>
            <a:r>
              <a:rPr lang="es-ES" b="1" dirty="0" smtClean="0"/>
              <a:t>Java</a:t>
            </a:r>
            <a:r>
              <a:rPr lang="es-ES" dirty="0" smtClean="0"/>
              <a:t>.</a:t>
            </a:r>
          </a:p>
          <a:p>
            <a:pPr lvl="1"/>
            <a:r>
              <a:rPr lang="es-ES" b="1" dirty="0" smtClean="0"/>
              <a:t>JSP</a:t>
            </a:r>
            <a:r>
              <a:rPr lang="es-ES" dirty="0" smtClean="0"/>
              <a:t> (</a:t>
            </a:r>
            <a:r>
              <a:rPr lang="es-ES" i="1" dirty="0" smtClean="0"/>
              <a:t>Java Server </a:t>
            </a:r>
            <a:r>
              <a:rPr lang="es-ES" i="1" dirty="0" err="1" smtClean="0"/>
              <a:t>Pages</a:t>
            </a:r>
            <a:r>
              <a:rPr lang="es-ES" i="1" dirty="0" smtClean="0"/>
              <a:t> </a:t>
            </a:r>
            <a:r>
              <a:rPr lang="es-ES" dirty="0" smtClean="0"/>
              <a:t>o Páginas de Servidor Java).</a:t>
            </a:r>
          </a:p>
          <a:p>
            <a:pPr lvl="1"/>
            <a:r>
              <a:rPr lang="es-ES" b="1" dirty="0" err="1" smtClean="0"/>
              <a:t>JavaScript</a:t>
            </a:r>
            <a:r>
              <a:rPr lang="es-ES" dirty="0" smtClean="0"/>
              <a:t>.</a:t>
            </a:r>
          </a:p>
          <a:p>
            <a:pPr lvl="1"/>
            <a:r>
              <a:rPr lang="es-ES" b="1" dirty="0" smtClean="0"/>
              <a:t>CGI</a:t>
            </a:r>
            <a:r>
              <a:rPr lang="es-ES" dirty="0" smtClean="0"/>
              <a:t> (</a:t>
            </a:r>
            <a:r>
              <a:rPr lang="es-ES" i="1" dirty="0" err="1" smtClean="0"/>
              <a:t>Common</a:t>
            </a:r>
            <a:r>
              <a:rPr lang="es-ES" i="1" dirty="0" smtClean="0"/>
              <a:t> Gateway Interfaz </a:t>
            </a:r>
            <a:r>
              <a:rPr lang="es-ES" dirty="0" smtClean="0"/>
              <a:t>o</a:t>
            </a:r>
            <a:r>
              <a:rPr lang="es-ES" i="1" dirty="0" smtClean="0"/>
              <a:t> </a:t>
            </a:r>
            <a:r>
              <a:rPr lang="es-ES" dirty="0" smtClean="0"/>
              <a:t>Interfaz de Pasarela Común).</a:t>
            </a:r>
          </a:p>
          <a:p>
            <a:pPr lvl="1"/>
            <a:r>
              <a:rPr lang="es-ES" b="1" dirty="0" err="1" smtClean="0"/>
              <a:t>Ajax</a:t>
            </a:r>
            <a:r>
              <a:rPr lang="es-ES" dirty="0" smtClean="0"/>
              <a:t> (</a:t>
            </a:r>
            <a:r>
              <a:rPr lang="es-ES" i="1" dirty="0" err="1" smtClean="0"/>
              <a:t>Asinchronous</a:t>
            </a:r>
            <a:r>
              <a:rPr lang="es-ES" i="1" dirty="0" smtClean="0"/>
              <a:t> </a:t>
            </a:r>
            <a:r>
              <a:rPr lang="es-ES" i="1" dirty="0" err="1" smtClean="0"/>
              <a:t>JavaScript</a:t>
            </a:r>
            <a:r>
              <a:rPr lang="es-ES" i="1" dirty="0" smtClean="0"/>
              <a:t> and XML </a:t>
            </a:r>
            <a:r>
              <a:rPr lang="es-ES" dirty="0" smtClean="0"/>
              <a:t>o </a:t>
            </a:r>
            <a:r>
              <a:rPr lang="es-ES" dirty="0" err="1" smtClean="0"/>
              <a:t>JavaScript</a:t>
            </a:r>
            <a:r>
              <a:rPr lang="es-ES" dirty="0" smtClean="0"/>
              <a:t> y XML Asíncrono).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ES" dirty="0" smtClean="0"/>
              <a:t>El acceso a determinadas páginas puede requerir determinada información confidencial, para lo que se usan protocolos seguros:</a:t>
            </a:r>
          </a:p>
          <a:p>
            <a:pPr lvl="1"/>
            <a:r>
              <a:rPr lang="es-ES" b="1" dirty="0" smtClean="0"/>
              <a:t>HTTPS</a:t>
            </a:r>
            <a:r>
              <a:rPr lang="es-ES" dirty="0" smtClean="0"/>
              <a:t>  (</a:t>
            </a:r>
            <a:r>
              <a:rPr lang="es-ES" i="1" dirty="0" err="1" smtClean="0"/>
              <a:t>HyperText</a:t>
            </a:r>
            <a:r>
              <a:rPr lang="es-ES" i="1" dirty="0" smtClean="0"/>
              <a:t> Transfer </a:t>
            </a:r>
            <a:r>
              <a:rPr lang="es-ES" i="1" dirty="0" err="1" smtClean="0"/>
              <a:t>Protocol</a:t>
            </a:r>
            <a:r>
              <a:rPr lang="es-ES" dirty="0" smtClean="0"/>
              <a:t> </a:t>
            </a:r>
            <a:r>
              <a:rPr lang="es-ES" i="1" dirty="0" err="1" smtClean="0"/>
              <a:t>Secure</a:t>
            </a:r>
            <a:r>
              <a:rPr lang="es-ES" i="1" dirty="0" smtClean="0"/>
              <a:t> </a:t>
            </a:r>
            <a:r>
              <a:rPr lang="es-ES" dirty="0" smtClean="0"/>
              <a:t>o Protocolo Seguro de Transferencia de </a:t>
            </a:r>
            <a:r>
              <a:rPr lang="es-ES" dirty="0" err="1" smtClean="0"/>
              <a:t>HiperTexto</a:t>
            </a:r>
            <a:r>
              <a:rPr lang="es-ES" dirty="0" smtClean="0"/>
              <a:t>): usa </a:t>
            </a:r>
            <a:r>
              <a:rPr lang="es-ES" b="1" dirty="0" smtClean="0"/>
              <a:t>SSL</a:t>
            </a:r>
            <a:r>
              <a:rPr lang="es-ES" dirty="0" smtClean="0"/>
              <a:t>  (</a:t>
            </a:r>
            <a:r>
              <a:rPr lang="es-ES" i="1" dirty="0" err="1" smtClean="0"/>
              <a:t>Secure</a:t>
            </a:r>
            <a:r>
              <a:rPr lang="es-ES" i="1" dirty="0" smtClean="0"/>
              <a:t> Socket </a:t>
            </a:r>
            <a:r>
              <a:rPr lang="es-ES" i="1" dirty="0" err="1" smtClean="0"/>
              <a:t>Layer</a:t>
            </a:r>
            <a:r>
              <a:rPr lang="es-ES" i="1" dirty="0" smtClean="0"/>
              <a:t> </a:t>
            </a:r>
            <a:r>
              <a:rPr lang="es-ES" dirty="0" smtClean="0"/>
              <a:t>o Capa de Conexión Segura) o </a:t>
            </a:r>
            <a:r>
              <a:rPr lang="es-ES" b="1" dirty="0" smtClean="0"/>
              <a:t>TLS</a:t>
            </a:r>
            <a:r>
              <a:rPr lang="es-ES" dirty="0" smtClean="0"/>
              <a:t>  (</a:t>
            </a:r>
            <a:r>
              <a:rPr lang="es-ES" i="1" dirty="0" err="1" smtClean="0"/>
              <a:t>Transport</a:t>
            </a:r>
            <a:r>
              <a:rPr lang="es-ES" i="1" dirty="0" smtClean="0"/>
              <a:t> </a:t>
            </a:r>
            <a:r>
              <a:rPr lang="es-ES" i="1" dirty="0" err="1" smtClean="0"/>
              <a:t>Layer</a:t>
            </a:r>
            <a:r>
              <a:rPr lang="es-ES" i="1" dirty="0" smtClean="0"/>
              <a:t> Security </a:t>
            </a:r>
            <a:r>
              <a:rPr lang="es-ES" dirty="0" smtClean="0"/>
              <a:t>o Seguridad de la Capa de Transporte).</a:t>
            </a:r>
          </a:p>
          <a:p>
            <a:pPr lvl="1"/>
            <a:r>
              <a:rPr lang="es-ES" b="1" dirty="0" smtClean="0"/>
              <a:t>S-HTTP</a:t>
            </a:r>
            <a:r>
              <a:rPr lang="es-ES" dirty="0" smtClean="0"/>
              <a:t> (</a:t>
            </a:r>
            <a:r>
              <a:rPr lang="es-ES" i="1" dirty="0" err="1" smtClean="0"/>
              <a:t>Secure</a:t>
            </a:r>
            <a:r>
              <a:rPr lang="es-ES" i="1" dirty="0" smtClean="0"/>
              <a:t> </a:t>
            </a:r>
            <a:r>
              <a:rPr lang="es-ES" i="1" dirty="0" err="1" smtClean="0"/>
              <a:t>HyperText</a:t>
            </a:r>
            <a:r>
              <a:rPr lang="es-ES" i="1" dirty="0" smtClean="0"/>
              <a:t> Transfer </a:t>
            </a:r>
            <a:r>
              <a:rPr lang="es-ES" i="1" dirty="0" err="1" smtClean="0"/>
              <a:t>Protocol</a:t>
            </a:r>
            <a:r>
              <a:rPr lang="es-ES" dirty="0" smtClean="0"/>
              <a:t> o Protocolo de Transferencia de </a:t>
            </a:r>
            <a:r>
              <a:rPr lang="es-ES" dirty="0" err="1" smtClean="0"/>
              <a:t>HiperTexto</a:t>
            </a:r>
            <a:r>
              <a:rPr lang="es-ES" dirty="0" smtClean="0"/>
              <a:t> Seguro): usa extensiones de las cabeceras HTTP y algoritmos para </a:t>
            </a:r>
            <a:r>
              <a:rPr lang="es-ES" dirty="0" err="1" smtClean="0"/>
              <a:t>encriptar</a:t>
            </a:r>
            <a:r>
              <a:rPr lang="es-ES" dirty="0" smtClean="0"/>
              <a:t> la información, como por ejemplo PGP.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IIS (HTTP y WWW).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Especificar el nombre del sitio.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Especificar la carpeta donde se alojarán las páginas.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Indicar las direcciones IP desde donde el servidor atenderá las peticiones.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Especificar los permisos de acceso de los usuarios.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Iniciar el servicio.</a:t>
            </a:r>
          </a:p>
          <a:p>
            <a:endParaRPr lang="es-ES" dirty="0" smtClean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HTTP en Windows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El Servicio HTTP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Generación de certificados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Windows 7/2008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Ejecute el </a:t>
            </a:r>
            <a:r>
              <a:rPr lang="es-ES" i="1" dirty="0" err="1" smtClean="0"/>
              <a:t>Administrdor</a:t>
            </a:r>
            <a:r>
              <a:rPr lang="es-ES" i="1" dirty="0" smtClean="0"/>
              <a:t> de </a:t>
            </a:r>
            <a:r>
              <a:rPr lang="es-ES" i="1" dirty="0" smtClean="0"/>
              <a:t>IIS.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Seleccione </a:t>
            </a:r>
            <a:r>
              <a:rPr lang="es-ES" dirty="0" smtClean="0"/>
              <a:t>el </a:t>
            </a:r>
            <a:r>
              <a:rPr lang="es-ES" dirty="0" smtClean="0"/>
              <a:t>servidor </a:t>
            </a:r>
            <a:r>
              <a:rPr lang="es-ES" dirty="0" smtClean="0"/>
              <a:t>y </a:t>
            </a:r>
            <a:r>
              <a:rPr lang="es-ES" dirty="0" smtClean="0"/>
              <a:t>haga doble </a:t>
            </a:r>
            <a:r>
              <a:rPr lang="es-ES" dirty="0" err="1" smtClean="0"/>
              <a:t>click</a:t>
            </a:r>
            <a:r>
              <a:rPr lang="es-ES" dirty="0" smtClean="0"/>
              <a:t> en el icono “Certificados de servidor</a:t>
            </a:r>
            <a:r>
              <a:rPr lang="es-ES" dirty="0" smtClean="0"/>
              <a:t>”.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En el panel de “Acciones”, seleccione el enlace “Crear certificado </a:t>
            </a:r>
            <a:r>
              <a:rPr lang="es-ES" dirty="0" err="1" smtClean="0"/>
              <a:t>autofirmado</a:t>
            </a:r>
            <a:r>
              <a:rPr lang="es-ES" dirty="0" smtClean="0"/>
              <a:t>”.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Escribir el nombre del certificado y pulsar “</a:t>
            </a:r>
            <a:r>
              <a:rPr lang="es-ES" dirty="0" smtClean="0"/>
              <a:t>Aceptar”.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Tras su </a:t>
            </a:r>
            <a:r>
              <a:rPr lang="es-ES" dirty="0" smtClean="0"/>
              <a:t>generación, se podrán consultar sus detalles.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849</Words>
  <Application>Microsoft Office PowerPoint</Application>
  <PresentationFormat>Presentación en pantalla (4:3)</PresentationFormat>
  <Paragraphs>116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Tema de Office</vt:lpstr>
      <vt:lpstr>Capítulo 3</vt:lpstr>
      <vt:lpstr>El Servicio HTTP</vt:lpstr>
      <vt:lpstr>El Servicio HTTP</vt:lpstr>
      <vt:lpstr>El Servicio HTTP</vt:lpstr>
      <vt:lpstr>El Servicio HTTP</vt:lpstr>
      <vt:lpstr>El Servicio HTTP</vt:lpstr>
      <vt:lpstr>El Servicio HTTP</vt:lpstr>
      <vt:lpstr>El Servicio HTTP</vt:lpstr>
      <vt:lpstr>El Servicio HTTP</vt:lpstr>
      <vt:lpstr>El Servicio HTTP</vt:lpstr>
      <vt:lpstr>El Servicio HTTP</vt:lpstr>
      <vt:lpstr>El Servicio HTTP</vt:lpstr>
      <vt:lpstr>El Servicio HTTP</vt:lpstr>
      <vt:lpstr>El Servicio HTTP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1</dc:title>
  <dc:creator>paco</dc:creator>
  <cp:lastModifiedBy>yo</cp:lastModifiedBy>
  <cp:revision>15</cp:revision>
  <dcterms:created xsi:type="dcterms:W3CDTF">2011-06-06T16:21:34Z</dcterms:created>
  <dcterms:modified xsi:type="dcterms:W3CDTF">2011-06-07T10:27:08Z</dcterms:modified>
</cp:coreProperties>
</file>