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8" r:id="rId6"/>
    <p:sldId id="269" r:id="rId7"/>
    <p:sldId id="270" r:id="rId8"/>
    <p:sldId id="271" r:id="rId9"/>
    <p:sldId id="278" r:id="rId10"/>
    <p:sldId id="279" r:id="rId11"/>
    <p:sldId id="272" r:id="rId12"/>
    <p:sldId id="273" r:id="rId13"/>
    <p:sldId id="274" r:id="rId14"/>
    <p:sldId id="276" r:id="rId15"/>
    <p:sldId id="275" r:id="rId16"/>
    <p:sldId id="280" r:id="rId17"/>
    <p:sldId id="277" r:id="rId18"/>
    <p:sldId id="281" r:id="rId19"/>
    <p:sldId id="282" r:id="rId20"/>
    <p:sldId id="283" r:id="rId21"/>
    <p:sldId id="284" r:id="rId22"/>
    <p:sldId id="285" r:id="rId23"/>
    <p:sldId id="286" r:id="rId24"/>
    <p:sldId id="287" r:id="rId25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08/06/2011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08/06/2011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08/06/2011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08/06/2011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08/06/2011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08/06/2011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08/06/2011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08/06/2011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08/06/2011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08/06/2011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08/06/2011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47CFC-816F-41D0-AAC0-9BF4FEBC753E}" type="datetimeFigureOut">
              <a:rPr lang="es-ES" smtClean="0"/>
              <a:pPr/>
              <a:t>08/06/2011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Capítulo 11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 smtClean="0"/>
              <a:t>Otros Servicios</a:t>
            </a:r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571472" y="285728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4400" dirty="0" smtClean="0">
                <a:latin typeface="+mj-lt"/>
                <a:ea typeface="+mj-ea"/>
                <a:cs typeface="+mj-cs"/>
              </a:rPr>
              <a:t>Servicios de Red e Internet</a:t>
            </a:r>
            <a:endParaRPr kumimoji="0" lang="es-E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Otros Servicios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625989"/>
          </a:xfrm>
        </p:spPr>
        <p:txBody>
          <a:bodyPr>
            <a:normAutofit/>
          </a:bodyPr>
          <a:lstStyle/>
          <a:p>
            <a:r>
              <a:rPr lang="es-ES" dirty="0" smtClean="0"/>
              <a:t>Crear un grupo de seguridad con correo </a:t>
            </a:r>
            <a:r>
              <a:rPr lang="es-ES" dirty="0" err="1" smtClean="0"/>
              <a:t>habiliado</a:t>
            </a:r>
            <a:r>
              <a:rPr lang="es-ES" dirty="0" smtClean="0"/>
              <a:t>:</a:t>
            </a:r>
          </a:p>
          <a:p>
            <a:pPr marL="914400" lvl="1" indent="-514350">
              <a:buFont typeface="+mj-lt"/>
              <a:buAutoNum type="alphaLcParenR"/>
            </a:pPr>
            <a:r>
              <a:rPr lang="es-ES" dirty="0" smtClean="0"/>
              <a:t>Creando el grupo a través de las herramientas disponibles en el Directorio Activo y después habilitar la transferencia de correo en Microsoft Exchange Server.</a:t>
            </a:r>
          </a:p>
          <a:p>
            <a:pPr marL="914400" lvl="1" indent="-514350">
              <a:buFont typeface="+mj-lt"/>
              <a:buAutoNum type="alphaLcParenR"/>
            </a:pPr>
            <a:r>
              <a:rPr lang="es-ES" dirty="0" smtClean="0"/>
              <a:t>Creando el grupo y habilitando el transporte de correo, todo ello desde Microsoft Exchange Server.</a:t>
            </a:r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s-ES" sz="2800" dirty="0" smtClean="0">
                <a:solidFill>
                  <a:srgbClr val="00B050"/>
                </a:solidFill>
              </a:rPr>
              <a:t>Listas de distribución en Exchange Server</a:t>
            </a:r>
            <a:endParaRPr lang="es-ES" sz="28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Otros Servicios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625989"/>
          </a:xfrm>
        </p:spPr>
        <p:txBody>
          <a:bodyPr>
            <a:normAutofit lnSpcReduction="1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Comprobar que el servidor web Apache se encuentra instalado y funcionando.</a:t>
            </a:r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Comprobar que el servidor de correo </a:t>
            </a:r>
            <a:r>
              <a:rPr lang="es-ES" dirty="0" err="1" smtClean="0"/>
              <a:t>Sendmail</a:t>
            </a:r>
            <a:r>
              <a:rPr lang="es-ES" dirty="0" smtClean="0"/>
              <a:t> se encuentra instalado y funcionando.</a:t>
            </a:r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Instalar el paquete </a:t>
            </a:r>
            <a:r>
              <a:rPr lang="es-ES" i="1" dirty="0" err="1" smtClean="0"/>
              <a:t>mailman</a:t>
            </a:r>
            <a:r>
              <a:rPr lang="es-ES" dirty="0" smtClean="0"/>
              <a:t>. </a:t>
            </a:r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Creamos una lista nueva (</a:t>
            </a:r>
            <a:r>
              <a:rPr lang="es-ES" i="1" dirty="0" err="1" smtClean="0"/>
              <a:t>newlist</a:t>
            </a:r>
            <a:r>
              <a:rPr lang="es-ES" dirty="0" smtClean="0"/>
              <a:t>). </a:t>
            </a:r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Comprobamos los permisos de los archivos y carpetas (corregirlos si es necesario). </a:t>
            </a:r>
          </a:p>
          <a:p>
            <a:pPr lvl="0"/>
            <a:endParaRPr lang="es-ES" dirty="0" smtClean="0"/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Instalación de </a:t>
            </a:r>
            <a:r>
              <a:rPr lang="es-ES" sz="2800" dirty="0" err="1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Mailman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Otros Servicios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625989"/>
          </a:xfrm>
        </p:spPr>
        <p:txBody>
          <a:bodyPr/>
          <a:lstStyle/>
          <a:p>
            <a:pPr marL="514350" indent="-514350">
              <a:buFont typeface="+mj-lt"/>
              <a:buAutoNum type="arabicPeriod" startAt="6"/>
            </a:pPr>
            <a:r>
              <a:rPr lang="es-ES" dirty="0" smtClean="0"/>
              <a:t>Configuramos el servidor Apache.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es-ES" dirty="0" smtClean="0"/>
              <a:t>Comprobar el archivo </a:t>
            </a:r>
            <a:r>
              <a:rPr lang="es-ES" i="1" dirty="0" smtClean="0"/>
              <a:t>mm_cfg.py</a:t>
            </a:r>
            <a:r>
              <a:rPr lang="es-ES" dirty="0" smtClean="0"/>
              <a:t>.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es-ES" dirty="0" smtClean="0"/>
              <a:t>Reiniciar Apache.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es-ES" dirty="0" smtClean="0"/>
              <a:t>Comprobar el acceso a las páginas de configuración de </a:t>
            </a:r>
            <a:r>
              <a:rPr lang="es-ES" dirty="0" err="1" smtClean="0"/>
              <a:t>Mailman</a:t>
            </a:r>
            <a:r>
              <a:rPr lang="es-ES" dirty="0" smtClean="0"/>
              <a:t>.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es-ES" dirty="0" smtClean="0"/>
              <a:t>Configurar </a:t>
            </a:r>
            <a:r>
              <a:rPr lang="es-ES" dirty="0" err="1" smtClean="0"/>
              <a:t>Sendmail</a:t>
            </a:r>
            <a:r>
              <a:rPr lang="es-ES" dirty="0" smtClean="0"/>
              <a:t>.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es-ES" dirty="0" smtClean="0"/>
              <a:t>Crear la lista </a:t>
            </a:r>
            <a:r>
              <a:rPr lang="es-ES" i="1" dirty="0" err="1" smtClean="0"/>
              <a:t>mailman</a:t>
            </a:r>
            <a:r>
              <a:rPr lang="es-ES" dirty="0" smtClean="0"/>
              <a:t>.</a:t>
            </a:r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Instalación de </a:t>
            </a:r>
            <a:r>
              <a:rPr lang="es-ES" sz="2800" dirty="0" err="1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Mailman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Otros Servicios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625989"/>
          </a:xfrm>
        </p:spPr>
        <p:txBody>
          <a:bodyPr/>
          <a:lstStyle/>
          <a:p>
            <a:pPr marL="514350" indent="-514350">
              <a:buFont typeface="+mj-lt"/>
              <a:buAutoNum type="arabicPeriod" startAt="12"/>
            </a:pPr>
            <a:r>
              <a:rPr lang="es-ES" dirty="0" smtClean="0"/>
              <a:t>Configurar el planificador </a:t>
            </a:r>
            <a:r>
              <a:rPr lang="es-ES" i="1" dirty="0" smtClean="0"/>
              <a:t>cron</a:t>
            </a:r>
            <a:r>
              <a:rPr lang="es-ES" dirty="0" smtClean="0"/>
              <a:t>.</a:t>
            </a:r>
          </a:p>
          <a:p>
            <a:pPr marL="514350" indent="-514350">
              <a:buFont typeface="+mj-lt"/>
              <a:buAutoNum type="arabicPeriod" startAt="12"/>
            </a:pPr>
            <a:r>
              <a:rPr lang="es-ES" dirty="0" smtClean="0"/>
              <a:t>Iniciar el proceso demonio </a:t>
            </a:r>
            <a:r>
              <a:rPr lang="es-ES" i="1" dirty="0" err="1" smtClean="0"/>
              <a:t>mailman</a:t>
            </a:r>
            <a:r>
              <a:rPr lang="es-ES" dirty="0" smtClean="0"/>
              <a:t>.</a:t>
            </a:r>
          </a:p>
          <a:p>
            <a:pPr marL="514350" indent="-514350">
              <a:buFont typeface="+mj-lt"/>
              <a:buAutoNum type="arabicPeriod" startAt="12"/>
            </a:pPr>
            <a:r>
              <a:rPr lang="es-ES" dirty="0" smtClean="0"/>
              <a:t>Comprobar que todo funciona bien:</a:t>
            </a:r>
          </a:p>
          <a:p>
            <a:pPr lvl="1"/>
            <a:r>
              <a:rPr lang="es-ES" dirty="0" smtClean="0"/>
              <a:t>Crear listas.</a:t>
            </a:r>
          </a:p>
          <a:p>
            <a:pPr lvl="1"/>
            <a:r>
              <a:rPr lang="es-ES" dirty="0" smtClean="0"/>
              <a:t>Añadir direcciones a las listas.</a:t>
            </a:r>
          </a:p>
          <a:p>
            <a:pPr lvl="1"/>
            <a:r>
              <a:rPr lang="es-ES" dirty="0" smtClean="0"/>
              <a:t>Enviar mensajes.</a:t>
            </a:r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Instalación de </a:t>
            </a:r>
            <a:r>
              <a:rPr lang="es-ES" sz="2800" dirty="0" err="1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Mailman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Otros Servicios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625989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es-ES" b="1" dirty="0" smtClean="0"/>
              <a:t>Páginas disponibles:</a:t>
            </a:r>
          </a:p>
          <a:p>
            <a:pPr lvl="1"/>
            <a:r>
              <a:rPr lang="es-ES" b="1" dirty="0" err="1" smtClean="0"/>
              <a:t>admin</a:t>
            </a:r>
            <a:r>
              <a:rPr lang="es-ES" dirty="0" smtClean="0"/>
              <a:t>: </a:t>
            </a:r>
            <a:r>
              <a:rPr lang="es-ES" dirty="0" smtClean="0"/>
              <a:t>configuración </a:t>
            </a:r>
            <a:r>
              <a:rPr lang="es-ES" dirty="0" smtClean="0"/>
              <a:t>de una lista de distribución existente. </a:t>
            </a:r>
          </a:p>
          <a:p>
            <a:pPr lvl="1"/>
            <a:r>
              <a:rPr lang="es-ES" b="1" dirty="0" err="1" smtClean="0"/>
              <a:t>admindb</a:t>
            </a:r>
            <a:r>
              <a:rPr lang="es-ES" dirty="0" smtClean="0"/>
              <a:t>: </a:t>
            </a:r>
            <a:r>
              <a:rPr lang="es-ES" dirty="0" smtClean="0"/>
              <a:t>lista </a:t>
            </a:r>
            <a:r>
              <a:rPr lang="es-ES" dirty="0" smtClean="0"/>
              <a:t>de peticiones de suscripción pendientes de </a:t>
            </a:r>
            <a:r>
              <a:rPr lang="es-ES" dirty="0" smtClean="0"/>
              <a:t>valorar.</a:t>
            </a:r>
            <a:endParaRPr lang="es-ES" dirty="0" smtClean="0"/>
          </a:p>
          <a:p>
            <a:pPr lvl="1"/>
            <a:r>
              <a:rPr lang="es-ES" b="1" dirty="0" err="1" smtClean="0"/>
              <a:t>create</a:t>
            </a:r>
            <a:r>
              <a:rPr lang="es-ES" dirty="0" smtClean="0"/>
              <a:t>: </a:t>
            </a:r>
            <a:r>
              <a:rPr lang="es-ES" dirty="0" smtClean="0"/>
              <a:t>para crear </a:t>
            </a:r>
            <a:r>
              <a:rPr lang="es-ES" dirty="0" smtClean="0"/>
              <a:t>una nueva lista de distribución de correo en el </a:t>
            </a:r>
            <a:r>
              <a:rPr lang="es-ES" dirty="0" smtClean="0"/>
              <a:t>servidor. </a:t>
            </a:r>
            <a:endParaRPr lang="es-ES" dirty="0" smtClean="0"/>
          </a:p>
          <a:p>
            <a:pPr lvl="1"/>
            <a:r>
              <a:rPr lang="es-ES" b="1" dirty="0" err="1" smtClean="0"/>
              <a:t>edithtml</a:t>
            </a:r>
            <a:r>
              <a:rPr lang="es-ES" dirty="0" smtClean="0"/>
              <a:t>: </a:t>
            </a:r>
            <a:r>
              <a:rPr lang="es-ES" dirty="0" smtClean="0"/>
              <a:t>para </a:t>
            </a:r>
            <a:r>
              <a:rPr lang="es-ES" dirty="0" smtClean="0"/>
              <a:t>modificar las páginas de gestión de las listas de </a:t>
            </a:r>
            <a:r>
              <a:rPr lang="es-ES" dirty="0" smtClean="0"/>
              <a:t>distribución.</a:t>
            </a:r>
            <a:endParaRPr lang="es-ES" dirty="0" smtClean="0"/>
          </a:p>
          <a:p>
            <a:pPr lvl="1"/>
            <a:r>
              <a:rPr lang="es-ES" b="1" dirty="0" err="1" smtClean="0"/>
              <a:t>listinfo</a:t>
            </a:r>
            <a:r>
              <a:rPr lang="es-ES" dirty="0" smtClean="0"/>
              <a:t>: muestra un listado con todas las listas de distribución existentes</a:t>
            </a:r>
            <a:r>
              <a:rPr lang="es-ES" dirty="0" smtClean="0"/>
              <a:t>.</a:t>
            </a:r>
            <a:endParaRPr lang="es-ES" dirty="0" smtClean="0"/>
          </a:p>
          <a:p>
            <a:pPr lvl="1"/>
            <a:r>
              <a:rPr lang="es-ES" b="1" dirty="0" err="1" smtClean="0"/>
              <a:t>private</a:t>
            </a:r>
            <a:r>
              <a:rPr lang="es-ES" dirty="0" smtClean="0"/>
              <a:t>: </a:t>
            </a:r>
            <a:r>
              <a:rPr lang="es-ES" dirty="0" smtClean="0"/>
              <a:t>acceso </a:t>
            </a:r>
            <a:r>
              <a:rPr lang="es-ES" dirty="0" smtClean="0"/>
              <a:t>a los archivos privados de una lista de distribución </a:t>
            </a:r>
            <a:r>
              <a:rPr lang="es-ES" dirty="0" smtClean="0"/>
              <a:t>existente.</a:t>
            </a:r>
            <a:endParaRPr lang="es-ES" dirty="0" smtClean="0"/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s-ES" sz="2800" dirty="0" smtClean="0">
                <a:solidFill>
                  <a:srgbClr val="00B050"/>
                </a:solidFill>
              </a:rPr>
              <a:t>Administración de </a:t>
            </a:r>
            <a:r>
              <a:rPr lang="es-ES" sz="2800" dirty="0" err="1" smtClean="0">
                <a:solidFill>
                  <a:srgbClr val="00B050"/>
                </a:solidFill>
              </a:rPr>
              <a:t>Mailman</a:t>
            </a:r>
            <a:endParaRPr lang="es-ES" sz="28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Otros Servicios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500175"/>
            <a:ext cx="8229600" cy="571504"/>
          </a:xfrm>
        </p:spPr>
        <p:txBody>
          <a:bodyPr/>
          <a:lstStyle/>
          <a:p>
            <a:pPr lvl="2">
              <a:buNone/>
            </a:pPr>
            <a:r>
              <a:rPr lang="es-ES" dirty="0" smtClean="0">
                <a:latin typeface="Courier New" pitchFamily="49" charset="0"/>
                <a:cs typeface="Courier New" pitchFamily="49" charset="0"/>
              </a:rPr>
              <a:t>http://</a:t>
            </a:r>
            <a:r>
              <a:rPr lang="es-ES" dirty="0" smtClean="0">
                <a:latin typeface="Courier New" pitchFamily="49" charset="0"/>
                <a:cs typeface="Courier New" pitchFamily="49" charset="0"/>
              </a:rPr>
              <a:t>localhost/cgi-bin/mailman/</a:t>
            </a:r>
          </a:p>
          <a:p>
            <a:pPr lvl="2">
              <a:buNone/>
            </a:pPr>
            <a:endParaRPr lang="es-ES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Administración de </a:t>
            </a:r>
            <a:r>
              <a:rPr lang="es-ES" sz="2800" dirty="0" err="1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Mailman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7" name="Picture 3" descr="L:\Libros\GS_SRI\Figuras\rev1\Libro\2. JPG Color\Figura11.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2143116"/>
            <a:ext cx="6167454" cy="42247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Otros Servicios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625989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es-ES" b="1" dirty="0" smtClean="0"/>
              <a:t>Administración de una lista de distribución:</a:t>
            </a:r>
          </a:p>
          <a:p>
            <a:pPr lvl="1"/>
            <a:r>
              <a:rPr lang="es-ES" b="1" dirty="0" smtClean="0"/>
              <a:t>Opciones generales</a:t>
            </a:r>
            <a:r>
              <a:rPr lang="es-ES" dirty="0" smtClean="0"/>
              <a:t> (</a:t>
            </a:r>
            <a:r>
              <a:rPr lang="es-ES" i="1" dirty="0" smtClean="0"/>
              <a:t>General </a:t>
            </a:r>
            <a:r>
              <a:rPr lang="es-ES" i="1" dirty="0" err="1" smtClean="0"/>
              <a:t>options</a:t>
            </a:r>
            <a:r>
              <a:rPr lang="es-ES" dirty="0" smtClean="0"/>
              <a:t>).</a:t>
            </a:r>
            <a:endParaRPr lang="es-ES" dirty="0" smtClean="0"/>
          </a:p>
          <a:p>
            <a:pPr lvl="1"/>
            <a:r>
              <a:rPr lang="es-ES" b="1" dirty="0" smtClean="0"/>
              <a:t>Claves</a:t>
            </a:r>
            <a:r>
              <a:rPr lang="es-ES" dirty="0" smtClean="0"/>
              <a:t> (</a:t>
            </a:r>
            <a:r>
              <a:rPr lang="es-ES" i="1" dirty="0" err="1" smtClean="0"/>
              <a:t>Passwords</a:t>
            </a:r>
            <a:r>
              <a:rPr lang="es-ES" dirty="0" smtClean="0"/>
              <a:t>).</a:t>
            </a:r>
            <a:endParaRPr lang="es-ES" dirty="0" smtClean="0"/>
          </a:p>
          <a:p>
            <a:pPr lvl="1"/>
            <a:r>
              <a:rPr lang="es-ES" b="1" dirty="0" smtClean="0"/>
              <a:t>Opciones de idiomas</a:t>
            </a:r>
            <a:r>
              <a:rPr lang="es-ES" dirty="0" smtClean="0"/>
              <a:t> (</a:t>
            </a:r>
            <a:r>
              <a:rPr lang="es-ES" i="1" dirty="0" err="1" smtClean="0"/>
              <a:t>Language</a:t>
            </a:r>
            <a:r>
              <a:rPr lang="es-ES" i="1" dirty="0" smtClean="0"/>
              <a:t> </a:t>
            </a:r>
            <a:r>
              <a:rPr lang="es-ES" i="1" dirty="0" err="1" smtClean="0"/>
              <a:t>options</a:t>
            </a:r>
            <a:r>
              <a:rPr lang="es-ES" dirty="0" smtClean="0"/>
              <a:t>):.</a:t>
            </a:r>
            <a:endParaRPr lang="es-ES" dirty="0" smtClean="0"/>
          </a:p>
          <a:p>
            <a:pPr lvl="1"/>
            <a:r>
              <a:rPr lang="es-ES" b="1" dirty="0" smtClean="0"/>
              <a:t>Administración de los suscriptores</a:t>
            </a:r>
            <a:r>
              <a:rPr lang="es-ES" dirty="0" smtClean="0"/>
              <a:t> (</a:t>
            </a:r>
            <a:r>
              <a:rPr lang="es-ES" i="1" dirty="0" err="1" smtClean="0"/>
              <a:t>Membership</a:t>
            </a:r>
            <a:r>
              <a:rPr lang="es-ES" i="1" dirty="0" smtClean="0"/>
              <a:t> </a:t>
            </a:r>
            <a:r>
              <a:rPr lang="es-ES" i="1" dirty="0" err="1" smtClean="0"/>
              <a:t>management</a:t>
            </a:r>
            <a:r>
              <a:rPr lang="es-ES" dirty="0" smtClean="0"/>
              <a:t>).</a:t>
            </a:r>
            <a:endParaRPr lang="es-ES" dirty="0" smtClean="0"/>
          </a:p>
          <a:p>
            <a:pPr lvl="1"/>
            <a:r>
              <a:rPr lang="es-ES" b="1" dirty="0" smtClean="0"/>
              <a:t>Opciones de entrega regular</a:t>
            </a:r>
            <a:r>
              <a:rPr lang="es-ES" dirty="0" smtClean="0"/>
              <a:t> (</a:t>
            </a:r>
            <a:r>
              <a:rPr lang="es-ES" i="1" dirty="0" smtClean="0"/>
              <a:t>Non-</a:t>
            </a:r>
            <a:r>
              <a:rPr lang="es-ES" i="1" dirty="0" err="1" smtClean="0"/>
              <a:t>digest</a:t>
            </a:r>
            <a:r>
              <a:rPr lang="es-ES" i="1" dirty="0" smtClean="0"/>
              <a:t> </a:t>
            </a:r>
            <a:r>
              <a:rPr lang="es-ES" i="1" dirty="0" err="1" smtClean="0"/>
              <a:t>options</a:t>
            </a:r>
            <a:r>
              <a:rPr lang="es-ES" dirty="0" smtClean="0"/>
              <a:t>).</a:t>
            </a:r>
            <a:endParaRPr lang="es-ES" dirty="0" smtClean="0"/>
          </a:p>
          <a:p>
            <a:pPr lvl="1"/>
            <a:r>
              <a:rPr lang="es-ES" b="1" dirty="0" smtClean="0"/>
              <a:t>Opciones de privacidad</a:t>
            </a:r>
            <a:r>
              <a:rPr lang="es-ES" dirty="0" smtClean="0"/>
              <a:t> (</a:t>
            </a:r>
            <a:r>
              <a:rPr lang="es-ES" i="1" dirty="0" err="1" smtClean="0"/>
              <a:t>Privacy</a:t>
            </a:r>
            <a:r>
              <a:rPr lang="es-ES" i="1" dirty="0" smtClean="0"/>
              <a:t> </a:t>
            </a:r>
            <a:r>
              <a:rPr lang="es-ES" i="1" dirty="0" err="1" smtClean="0"/>
              <a:t>options</a:t>
            </a:r>
            <a:r>
              <a:rPr lang="es-ES" dirty="0" smtClean="0"/>
              <a:t>).</a:t>
            </a:r>
            <a:endParaRPr lang="es-ES" dirty="0" smtClean="0"/>
          </a:p>
          <a:p>
            <a:pPr lvl="1"/>
            <a:r>
              <a:rPr lang="es-ES" b="1" dirty="0" smtClean="0"/>
              <a:t>Opciones de almacenaje</a:t>
            </a:r>
            <a:r>
              <a:rPr lang="es-ES" dirty="0" smtClean="0"/>
              <a:t> (</a:t>
            </a:r>
            <a:r>
              <a:rPr lang="es-ES" i="1" dirty="0" err="1" smtClean="0"/>
              <a:t>Archiving</a:t>
            </a:r>
            <a:r>
              <a:rPr lang="es-ES" i="1" dirty="0" smtClean="0"/>
              <a:t> </a:t>
            </a:r>
            <a:r>
              <a:rPr lang="es-ES" i="1" dirty="0" err="1" smtClean="0"/>
              <a:t>options</a:t>
            </a:r>
            <a:r>
              <a:rPr lang="es-ES" dirty="0" smtClean="0"/>
              <a:t>).</a:t>
            </a:r>
            <a:endParaRPr lang="es-ES" dirty="0" smtClean="0"/>
          </a:p>
          <a:p>
            <a:pPr lvl="1"/>
            <a:r>
              <a:rPr lang="es-ES" b="1" dirty="0" smtClean="0"/>
              <a:t>Contestador automático</a:t>
            </a:r>
            <a:r>
              <a:rPr lang="es-ES" dirty="0" smtClean="0"/>
              <a:t> (</a:t>
            </a:r>
            <a:r>
              <a:rPr lang="es-ES" i="1" dirty="0" smtClean="0"/>
              <a:t>Auto-responder</a:t>
            </a:r>
            <a:r>
              <a:rPr lang="es-ES" dirty="0" smtClean="0"/>
              <a:t>).</a:t>
            </a:r>
            <a:endParaRPr lang="es-ES" dirty="0" smtClean="0"/>
          </a:p>
          <a:p>
            <a:pPr lvl="1"/>
            <a:r>
              <a:rPr lang="es-ES" b="1" dirty="0" smtClean="0"/>
              <a:t>Filtrado de contenido</a:t>
            </a:r>
            <a:r>
              <a:rPr lang="es-ES" dirty="0" smtClean="0"/>
              <a:t> (</a:t>
            </a:r>
            <a:r>
              <a:rPr lang="es-ES" i="1" dirty="0" smtClean="0"/>
              <a:t>Content </a:t>
            </a:r>
            <a:r>
              <a:rPr lang="es-ES" i="1" dirty="0" err="1" smtClean="0"/>
              <a:t>filtering</a:t>
            </a:r>
            <a:r>
              <a:rPr lang="es-ES" dirty="0" smtClean="0"/>
              <a:t>).</a:t>
            </a:r>
            <a:endParaRPr lang="es-ES" dirty="0" smtClean="0"/>
          </a:p>
          <a:p>
            <a:pPr lvl="1"/>
            <a:r>
              <a:rPr lang="es-ES" b="1" dirty="0" smtClean="0"/>
              <a:t>Temas</a:t>
            </a:r>
            <a:r>
              <a:rPr lang="es-ES" dirty="0" smtClean="0"/>
              <a:t> (</a:t>
            </a:r>
            <a:r>
              <a:rPr lang="es-ES" i="1" dirty="0" err="1" smtClean="0"/>
              <a:t>Topics</a:t>
            </a:r>
            <a:r>
              <a:rPr lang="es-ES" dirty="0" smtClean="0"/>
              <a:t>).</a:t>
            </a:r>
            <a:endParaRPr lang="es-ES" dirty="0" smtClean="0"/>
          </a:p>
          <a:p>
            <a:pPr lvl="1"/>
            <a:r>
              <a:rPr lang="es-ES" b="1" dirty="0" smtClean="0"/>
              <a:t>Ocuparse de las peticiones pendientes de moderar</a:t>
            </a:r>
            <a:r>
              <a:rPr lang="es-ES" dirty="0" smtClean="0"/>
              <a:t> (</a:t>
            </a:r>
            <a:r>
              <a:rPr lang="es-ES" i="1" dirty="0" err="1" smtClean="0"/>
              <a:t>Tend</a:t>
            </a:r>
            <a:r>
              <a:rPr lang="es-ES" i="1" dirty="0" smtClean="0"/>
              <a:t> </a:t>
            </a:r>
            <a:r>
              <a:rPr lang="es-ES" i="1" dirty="0" err="1" smtClean="0"/>
              <a:t>to</a:t>
            </a:r>
            <a:r>
              <a:rPr lang="es-ES" i="1" dirty="0" smtClean="0"/>
              <a:t> </a:t>
            </a:r>
            <a:r>
              <a:rPr lang="es-ES" i="1" dirty="0" err="1" smtClean="0"/>
              <a:t>pending</a:t>
            </a:r>
            <a:r>
              <a:rPr lang="es-ES" i="1" dirty="0" smtClean="0"/>
              <a:t> </a:t>
            </a:r>
            <a:r>
              <a:rPr lang="es-ES" i="1" dirty="0" err="1" smtClean="0"/>
              <a:t>moderator</a:t>
            </a:r>
            <a:r>
              <a:rPr lang="es-ES" i="1" dirty="0" smtClean="0"/>
              <a:t> </a:t>
            </a:r>
            <a:r>
              <a:rPr lang="es-ES" i="1" dirty="0" err="1" smtClean="0"/>
              <a:t>requests</a:t>
            </a:r>
            <a:r>
              <a:rPr lang="es-ES" dirty="0" smtClean="0"/>
              <a:t>).</a:t>
            </a:r>
            <a:endParaRPr lang="es-ES" dirty="0" smtClean="0"/>
          </a:p>
          <a:p>
            <a:pPr lvl="1"/>
            <a:r>
              <a:rPr lang="es-ES" b="1" dirty="0" smtClean="0"/>
              <a:t>Editar el código HTML de las páginas de acceso y los </a:t>
            </a:r>
            <a:r>
              <a:rPr lang="es-ES" b="1" dirty="0" err="1" smtClean="0"/>
              <a:t>ficcheros</a:t>
            </a:r>
            <a:r>
              <a:rPr lang="es-ES" b="1" dirty="0" smtClean="0"/>
              <a:t> de texto públicos</a:t>
            </a:r>
            <a:r>
              <a:rPr lang="es-ES" dirty="0" smtClean="0"/>
              <a:t> (</a:t>
            </a:r>
            <a:r>
              <a:rPr lang="es-ES" i="1" dirty="0" err="1" smtClean="0"/>
              <a:t>Edit</a:t>
            </a:r>
            <a:r>
              <a:rPr lang="es-ES" i="1" dirty="0" smtClean="0"/>
              <a:t> </a:t>
            </a:r>
            <a:r>
              <a:rPr lang="es-ES" i="1" dirty="0" err="1" smtClean="0"/>
              <a:t>the</a:t>
            </a:r>
            <a:r>
              <a:rPr lang="es-ES" i="1" dirty="0" smtClean="0"/>
              <a:t> </a:t>
            </a:r>
            <a:r>
              <a:rPr lang="es-ES" i="1" dirty="0" err="1" smtClean="0"/>
              <a:t>public</a:t>
            </a:r>
            <a:r>
              <a:rPr lang="es-ES" i="1" dirty="0" smtClean="0"/>
              <a:t> HTML </a:t>
            </a:r>
            <a:r>
              <a:rPr lang="es-ES" i="1" dirty="0" err="1" smtClean="0"/>
              <a:t>pages</a:t>
            </a:r>
            <a:r>
              <a:rPr lang="es-ES" i="1" dirty="0" smtClean="0"/>
              <a:t> and </a:t>
            </a:r>
            <a:r>
              <a:rPr lang="es-ES" i="1" dirty="0" err="1" smtClean="0"/>
              <a:t>text</a:t>
            </a:r>
            <a:r>
              <a:rPr lang="es-ES" i="1" dirty="0" smtClean="0"/>
              <a:t> files</a:t>
            </a:r>
            <a:r>
              <a:rPr lang="es-ES" dirty="0" smtClean="0"/>
              <a:t>).</a:t>
            </a:r>
            <a:endParaRPr lang="es-ES" dirty="0" smtClean="0"/>
          </a:p>
          <a:p>
            <a:pPr lvl="1"/>
            <a:r>
              <a:rPr lang="es-ES" b="1" dirty="0" smtClean="0"/>
              <a:t>Ir al archivo de la lista</a:t>
            </a:r>
            <a:r>
              <a:rPr lang="es-ES" dirty="0" smtClean="0"/>
              <a:t> (</a:t>
            </a:r>
            <a:r>
              <a:rPr lang="es-ES" i="1" dirty="0" err="1" smtClean="0"/>
              <a:t>Go</a:t>
            </a:r>
            <a:r>
              <a:rPr lang="es-ES" i="1" dirty="0" smtClean="0"/>
              <a:t> </a:t>
            </a:r>
            <a:r>
              <a:rPr lang="es-ES" i="1" dirty="0" err="1" smtClean="0"/>
              <a:t>to</a:t>
            </a:r>
            <a:r>
              <a:rPr lang="es-ES" i="1" dirty="0" smtClean="0"/>
              <a:t> </a:t>
            </a:r>
            <a:r>
              <a:rPr lang="es-ES" i="1" dirty="0" err="1" smtClean="0"/>
              <a:t>list</a:t>
            </a:r>
            <a:r>
              <a:rPr lang="es-ES" i="1" dirty="0" smtClean="0"/>
              <a:t> archives</a:t>
            </a:r>
            <a:r>
              <a:rPr lang="es-ES" dirty="0" smtClean="0"/>
              <a:t>).</a:t>
            </a:r>
            <a:endParaRPr lang="es-ES" dirty="0" smtClean="0"/>
          </a:p>
          <a:p>
            <a:pPr lvl="1"/>
            <a:r>
              <a:rPr lang="es-ES" b="1" dirty="0" smtClean="0"/>
              <a:t>Desconexión</a:t>
            </a:r>
            <a:r>
              <a:rPr lang="es-ES" dirty="0" smtClean="0"/>
              <a:t> (</a:t>
            </a:r>
            <a:r>
              <a:rPr lang="es-ES" i="1" dirty="0" err="1" smtClean="0"/>
              <a:t>Logout</a:t>
            </a:r>
            <a:r>
              <a:rPr lang="es-ES" dirty="0" smtClean="0"/>
              <a:t>).</a:t>
            </a:r>
            <a:endParaRPr lang="es-ES" dirty="0" smtClean="0"/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s-ES" sz="2800" dirty="0" smtClean="0">
                <a:solidFill>
                  <a:srgbClr val="00B050"/>
                </a:solidFill>
              </a:rPr>
              <a:t>Administración de </a:t>
            </a:r>
            <a:r>
              <a:rPr lang="es-ES" sz="2800" dirty="0" err="1" smtClean="0">
                <a:solidFill>
                  <a:srgbClr val="00B050"/>
                </a:solidFill>
              </a:rPr>
              <a:t>Mailman</a:t>
            </a:r>
            <a:endParaRPr lang="es-ES" sz="28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Otros Servicios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625989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s-ES" dirty="0" smtClean="0"/>
              <a:t>La distribución de GNU/Linux que utilizo no incluye ningún paquete </a:t>
            </a:r>
            <a:r>
              <a:rPr lang="es-ES" i="1" dirty="0" err="1" smtClean="0"/>
              <a:t>mailman</a:t>
            </a:r>
            <a:r>
              <a:rPr lang="es-ES" dirty="0" smtClean="0"/>
              <a:t> para instalar</a:t>
            </a:r>
            <a:r>
              <a:rPr lang="es-ES" dirty="0" smtClean="0"/>
              <a:t>:.</a:t>
            </a:r>
            <a:endParaRPr lang="es-ES" dirty="0" smtClean="0"/>
          </a:p>
          <a:p>
            <a:pPr lvl="0"/>
            <a:r>
              <a:rPr lang="es-ES" dirty="0" smtClean="0"/>
              <a:t>En las páginas web de administración de </a:t>
            </a:r>
            <a:r>
              <a:rPr lang="es-ES" dirty="0" err="1" smtClean="0"/>
              <a:t>Mailman</a:t>
            </a:r>
            <a:r>
              <a:rPr lang="es-ES" dirty="0" smtClean="0"/>
              <a:t> aparece el mensaje “404 </a:t>
            </a:r>
            <a:r>
              <a:rPr lang="es-ES" dirty="0" err="1" smtClean="0"/>
              <a:t>File</a:t>
            </a:r>
            <a:r>
              <a:rPr lang="es-ES" dirty="0" smtClean="0"/>
              <a:t> </a:t>
            </a:r>
            <a:r>
              <a:rPr lang="es-ES" dirty="0" err="1" smtClean="0"/>
              <a:t>not</a:t>
            </a:r>
            <a:r>
              <a:rPr lang="es-ES" dirty="0" smtClean="0"/>
              <a:t> </a:t>
            </a:r>
            <a:r>
              <a:rPr lang="es-ES" dirty="0" err="1" smtClean="0"/>
              <a:t>found</a:t>
            </a:r>
            <a:r>
              <a:rPr lang="es-ES" dirty="0" smtClean="0"/>
              <a:t>”.</a:t>
            </a:r>
            <a:endParaRPr lang="es-ES" dirty="0" smtClean="0"/>
          </a:p>
          <a:p>
            <a:pPr lvl="0"/>
            <a:r>
              <a:rPr lang="es-ES" dirty="0" smtClean="0"/>
              <a:t>En las páginas web de administración de </a:t>
            </a:r>
            <a:r>
              <a:rPr lang="es-ES" dirty="0" err="1" smtClean="0"/>
              <a:t>Mailman</a:t>
            </a:r>
            <a:r>
              <a:rPr lang="es-ES" dirty="0" smtClean="0"/>
              <a:t> aparece el mensaje “</a:t>
            </a:r>
            <a:r>
              <a:rPr lang="es-ES" dirty="0" err="1" smtClean="0"/>
              <a:t>Internal</a:t>
            </a:r>
            <a:r>
              <a:rPr lang="es-ES" dirty="0" smtClean="0"/>
              <a:t> server error</a:t>
            </a:r>
            <a:r>
              <a:rPr lang="es-ES" dirty="0" smtClean="0"/>
              <a:t>”. </a:t>
            </a:r>
            <a:endParaRPr lang="es-ES" dirty="0" smtClean="0"/>
          </a:p>
          <a:p>
            <a:pPr lvl="0"/>
            <a:r>
              <a:rPr lang="es-ES" dirty="0" smtClean="0"/>
              <a:t>Cuando </a:t>
            </a:r>
            <a:r>
              <a:rPr lang="es-ES" dirty="0" smtClean="0"/>
              <a:t>se envía un mensaje a una lista de distribución, éste es devuelto indicando que la lista no </a:t>
            </a:r>
            <a:r>
              <a:rPr lang="es-ES" dirty="0" smtClean="0"/>
              <a:t>existe.</a:t>
            </a:r>
            <a:endParaRPr lang="es-ES" dirty="0" smtClean="0"/>
          </a:p>
          <a:p>
            <a:pPr lvl="0"/>
            <a:r>
              <a:rPr lang="es-ES" dirty="0" smtClean="0"/>
              <a:t>Cuando se envía un mensaje a la lista, éste es devuelto con el error “</a:t>
            </a:r>
            <a:r>
              <a:rPr lang="es-ES" dirty="0" err="1" smtClean="0"/>
              <a:t>sh</a:t>
            </a:r>
            <a:r>
              <a:rPr lang="es-ES" dirty="0" smtClean="0"/>
              <a:t>: </a:t>
            </a:r>
            <a:r>
              <a:rPr lang="es-ES" dirty="0" err="1" smtClean="0"/>
              <a:t>mailman</a:t>
            </a:r>
            <a:r>
              <a:rPr lang="es-ES" dirty="0" smtClean="0"/>
              <a:t> </a:t>
            </a:r>
            <a:r>
              <a:rPr lang="es-ES" dirty="0" err="1" smtClean="0"/>
              <a:t>not</a:t>
            </a:r>
            <a:r>
              <a:rPr lang="es-ES" dirty="0" smtClean="0"/>
              <a:t> </a:t>
            </a:r>
            <a:r>
              <a:rPr lang="es-ES" dirty="0" err="1" smtClean="0"/>
              <a:t>available</a:t>
            </a:r>
            <a:r>
              <a:rPr lang="es-ES" dirty="0" smtClean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</a:t>
            </a:r>
            <a:r>
              <a:rPr lang="es-ES" dirty="0" err="1" smtClean="0"/>
              <a:t>sendmail</a:t>
            </a:r>
            <a:r>
              <a:rPr lang="es-ES" dirty="0" smtClean="0"/>
              <a:t> </a:t>
            </a:r>
            <a:r>
              <a:rPr lang="es-ES" dirty="0" err="1" smtClean="0"/>
              <a:t>programs</a:t>
            </a:r>
            <a:r>
              <a:rPr lang="es-ES" dirty="0" smtClean="0"/>
              <a:t>”.</a:t>
            </a:r>
            <a:endParaRPr lang="es-ES" dirty="0" smtClean="0"/>
          </a:p>
          <a:p>
            <a:pPr lvl="0"/>
            <a:r>
              <a:rPr lang="es-ES" dirty="0" smtClean="0"/>
              <a:t>Aparece el mensaje de error “</a:t>
            </a:r>
            <a:r>
              <a:rPr lang="es-ES" dirty="0" err="1" smtClean="0"/>
              <a:t>Traceback</a:t>
            </a:r>
            <a:r>
              <a:rPr lang="es-ES" dirty="0" smtClean="0"/>
              <a:t> (</a:t>
            </a:r>
            <a:r>
              <a:rPr lang="es-ES" dirty="0" err="1" smtClean="0"/>
              <a:t>most</a:t>
            </a:r>
            <a:r>
              <a:rPr lang="es-ES" dirty="0" smtClean="0"/>
              <a:t> </a:t>
            </a:r>
            <a:r>
              <a:rPr lang="es-ES" dirty="0" err="1" smtClean="0"/>
              <a:t>recent</a:t>
            </a:r>
            <a:r>
              <a:rPr lang="es-ES" dirty="0" smtClean="0"/>
              <a:t> </a:t>
            </a:r>
            <a:r>
              <a:rPr lang="es-ES" dirty="0" err="1" smtClean="0"/>
              <a:t>call</a:t>
            </a:r>
            <a:r>
              <a:rPr lang="es-ES" dirty="0" smtClean="0"/>
              <a:t> </a:t>
            </a:r>
            <a:r>
              <a:rPr lang="es-ES" dirty="0" err="1" smtClean="0"/>
              <a:t>last</a:t>
            </a:r>
            <a:r>
              <a:rPr lang="es-ES" dirty="0" smtClean="0"/>
              <a:t>)...”. </a:t>
            </a:r>
            <a:endParaRPr lang="es-ES" dirty="0" smtClean="0"/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Problemas con </a:t>
            </a:r>
            <a:r>
              <a:rPr lang="es-ES" sz="2800" dirty="0" err="1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Mailman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Otros Servicios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625989"/>
          </a:xfrm>
        </p:spPr>
        <p:txBody>
          <a:bodyPr>
            <a:normAutofit/>
          </a:bodyPr>
          <a:lstStyle/>
          <a:p>
            <a:r>
              <a:rPr lang="es-ES" dirty="0" smtClean="0"/>
              <a:t>Los servicios de </a:t>
            </a:r>
            <a:r>
              <a:rPr lang="es-ES" b="1" dirty="0" smtClean="0"/>
              <a:t>redifusión</a:t>
            </a:r>
            <a:r>
              <a:rPr lang="es-ES" dirty="0" smtClean="0"/>
              <a:t> o </a:t>
            </a:r>
            <a:r>
              <a:rPr lang="es-ES" b="1" dirty="0" smtClean="0"/>
              <a:t>sindicación</a:t>
            </a:r>
            <a:r>
              <a:rPr lang="es-ES" dirty="0" smtClean="0"/>
              <a:t> </a:t>
            </a:r>
            <a:r>
              <a:rPr lang="es-ES" dirty="0" smtClean="0"/>
              <a:t>funcionan sobre los protocolos </a:t>
            </a:r>
            <a:r>
              <a:rPr lang="es-ES" b="1" dirty="0" smtClean="0"/>
              <a:t>RSS</a:t>
            </a:r>
            <a:r>
              <a:rPr lang="es-ES" dirty="0" smtClean="0"/>
              <a:t> </a:t>
            </a:r>
            <a:r>
              <a:rPr lang="es-ES" dirty="0" smtClean="0"/>
              <a:t>(</a:t>
            </a:r>
            <a:r>
              <a:rPr lang="es-ES" i="1" dirty="0" err="1" smtClean="0"/>
              <a:t>Really</a:t>
            </a:r>
            <a:r>
              <a:rPr lang="es-ES" i="1" dirty="0" smtClean="0"/>
              <a:t> Simple </a:t>
            </a:r>
            <a:r>
              <a:rPr lang="es-ES" i="1" dirty="0" err="1" smtClean="0"/>
              <a:t>Syndication</a:t>
            </a:r>
            <a:r>
              <a:rPr lang="es-ES" dirty="0" smtClean="0"/>
              <a:t> o Sindicación Realmente Simple</a:t>
            </a:r>
            <a:r>
              <a:rPr lang="es-ES" dirty="0" smtClean="0"/>
              <a:t>) o </a:t>
            </a:r>
            <a:r>
              <a:rPr lang="es-ES" b="1" dirty="0" err="1" smtClean="0"/>
              <a:t>Atom</a:t>
            </a:r>
            <a:r>
              <a:rPr lang="es-ES" dirty="0" smtClean="0"/>
              <a:t> (RFC </a:t>
            </a:r>
            <a:r>
              <a:rPr lang="es-ES" dirty="0" smtClean="0"/>
              <a:t>4287 y RFC </a:t>
            </a:r>
            <a:r>
              <a:rPr lang="es-ES" dirty="0" smtClean="0"/>
              <a:t>5023).</a:t>
            </a:r>
          </a:p>
          <a:p>
            <a:pPr lvl="0"/>
            <a:r>
              <a:rPr lang="es-ES" dirty="0" smtClean="0"/>
              <a:t>Ejemplos de clientes: </a:t>
            </a:r>
            <a:r>
              <a:rPr lang="es-ES" b="1" dirty="0" smtClean="0"/>
              <a:t>Google </a:t>
            </a:r>
            <a:r>
              <a:rPr lang="es-ES" b="1" dirty="0" smtClean="0"/>
              <a:t>Reader</a:t>
            </a:r>
            <a:r>
              <a:rPr lang="es-ES" dirty="0" smtClean="0"/>
              <a:t>, </a:t>
            </a:r>
            <a:r>
              <a:rPr lang="es-ES" b="1" dirty="0" err="1" smtClean="0"/>
              <a:t>Bloglines</a:t>
            </a:r>
            <a:r>
              <a:rPr lang="es-ES" dirty="0" smtClean="0"/>
              <a:t>, </a:t>
            </a:r>
            <a:r>
              <a:rPr lang="es-ES" b="1" dirty="0" err="1" smtClean="0"/>
              <a:t>FeedDemon</a:t>
            </a:r>
            <a:r>
              <a:rPr lang="es-ES" dirty="0" smtClean="0"/>
              <a:t> o </a:t>
            </a:r>
            <a:r>
              <a:rPr lang="es-ES" b="1" dirty="0" smtClean="0"/>
              <a:t>RSS </a:t>
            </a:r>
            <a:r>
              <a:rPr lang="es-ES" b="1" dirty="0" err="1" smtClean="0"/>
              <a:t>Bandit</a:t>
            </a:r>
            <a:r>
              <a:rPr lang="es-ES" dirty="0" smtClean="0"/>
              <a:t>.</a:t>
            </a:r>
            <a:endParaRPr lang="es-ES" dirty="0" smtClean="0"/>
          </a:p>
          <a:p>
            <a:endParaRPr lang="es-ES" dirty="0" smtClean="0"/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Servicios de Redifusión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Otros Servicios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625989"/>
          </a:xfrm>
        </p:spPr>
        <p:txBody>
          <a:bodyPr>
            <a:normAutofit fontScale="92500" lnSpcReduction="20000"/>
          </a:bodyPr>
          <a:lstStyle/>
          <a:p>
            <a:r>
              <a:rPr lang="es-ES" dirty="0" smtClean="0"/>
              <a:t>El protocolo </a:t>
            </a:r>
            <a:r>
              <a:rPr lang="es-ES" b="1" dirty="0" smtClean="0"/>
              <a:t>NTP</a:t>
            </a:r>
            <a:r>
              <a:rPr lang="es-ES" dirty="0" smtClean="0"/>
              <a:t> (</a:t>
            </a:r>
            <a:r>
              <a:rPr lang="es-ES" i="1" dirty="0" smtClean="0"/>
              <a:t>Network Time </a:t>
            </a:r>
            <a:r>
              <a:rPr lang="es-ES" i="1" dirty="0" err="1" smtClean="0"/>
              <a:t>Protocol</a:t>
            </a:r>
            <a:r>
              <a:rPr lang="es-ES" dirty="0" smtClean="0"/>
              <a:t> o Protocolo de Tiempo de Red) se utiliza para sincronizar las fechas y horas de los equipos informáticos de una </a:t>
            </a:r>
            <a:r>
              <a:rPr lang="es-ES" dirty="0" smtClean="0"/>
              <a:t>red.</a:t>
            </a:r>
            <a:endParaRPr lang="es-ES" dirty="0" smtClean="0"/>
          </a:p>
          <a:p>
            <a:r>
              <a:rPr lang="es-ES" dirty="0" smtClean="0"/>
              <a:t>El protocolo NTP está organizado en una jerarquía de equipos en la red. Los equipos de la jerarquía superior sincronizan sus relojes a través de sistemas de precisión como relojes atómicos o relojes GPS. Los equipos de segundo nivel se sincronizan con los equipos de primer nivel a través del envío de mensajes UDP que pueden tener una latencia variable</a:t>
            </a:r>
            <a:r>
              <a:rPr lang="es-ES" dirty="0" smtClean="0"/>
              <a:t>.</a:t>
            </a:r>
            <a:endParaRPr lang="es-ES" dirty="0" smtClean="0"/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Servicio horario NTP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Otros Servicios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ES" dirty="0" smtClean="0"/>
              <a:t>11.1	LISTAS DE DISTRIBUCIÓN DE CORREO</a:t>
            </a:r>
          </a:p>
          <a:p>
            <a:pPr>
              <a:buNone/>
            </a:pPr>
            <a:r>
              <a:rPr lang="es-ES" dirty="0" smtClean="0"/>
              <a:t>	11.1.1	Introducción</a:t>
            </a:r>
          </a:p>
          <a:p>
            <a:pPr>
              <a:buNone/>
            </a:pPr>
            <a:r>
              <a:rPr lang="es-ES" dirty="0" smtClean="0"/>
              <a:t>	11.1.2	Instalación en Microsoft Windows</a:t>
            </a:r>
          </a:p>
          <a:p>
            <a:pPr>
              <a:buNone/>
            </a:pPr>
            <a:r>
              <a:rPr lang="es-ES" dirty="0" smtClean="0"/>
              <a:t>	11.1.3	Instalación en GNU/Linux</a:t>
            </a:r>
          </a:p>
          <a:p>
            <a:pPr>
              <a:buNone/>
            </a:pPr>
            <a:r>
              <a:rPr lang="es-ES" dirty="0" smtClean="0"/>
              <a:t>11.2	SERVICIOS DE REDIFUSIÓN</a:t>
            </a:r>
          </a:p>
          <a:p>
            <a:pPr>
              <a:buNone/>
            </a:pPr>
            <a:r>
              <a:rPr lang="es-ES" dirty="0" smtClean="0"/>
              <a:t>11.3	EL SERVICIO HORARIO NTP</a:t>
            </a:r>
          </a:p>
          <a:p>
            <a:pPr>
              <a:buNone/>
            </a:pPr>
            <a:r>
              <a:rPr lang="es-ES" dirty="0" smtClean="0"/>
              <a:t>	11.3.1	Configuración de un servidor NTP</a:t>
            </a:r>
          </a:p>
          <a:p>
            <a:pPr>
              <a:buNone/>
            </a:pPr>
            <a:r>
              <a:rPr lang="es-ES" dirty="0" smtClean="0"/>
              <a:t>	11.3.2	Configuración de un cliente NTP</a:t>
            </a:r>
          </a:p>
          <a:p>
            <a:pPr>
              <a:buNone/>
            </a:pPr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Índice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Otros Servicios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625989"/>
          </a:xfrm>
        </p:spPr>
        <p:txBody>
          <a:bodyPr>
            <a:normAutofit/>
          </a:bodyPr>
          <a:lstStyle/>
          <a:p>
            <a:r>
              <a:rPr lang="es-ES" b="1" dirty="0" smtClean="0"/>
              <a:t>WTS</a:t>
            </a:r>
            <a:r>
              <a:rPr lang="es-ES" dirty="0" smtClean="0"/>
              <a:t> </a:t>
            </a:r>
            <a:r>
              <a:rPr lang="es-ES" dirty="0" smtClean="0"/>
              <a:t>(</a:t>
            </a:r>
            <a:r>
              <a:rPr lang="es-ES" i="1" dirty="0" smtClean="0"/>
              <a:t>Windows Time </a:t>
            </a:r>
            <a:r>
              <a:rPr lang="es-ES" i="1" dirty="0" err="1" smtClean="0"/>
              <a:t>Service</a:t>
            </a:r>
            <a:r>
              <a:rPr lang="es-ES" dirty="0" smtClean="0"/>
              <a:t> o Servicio de Tiempo de Windows) o </a:t>
            </a:r>
            <a:r>
              <a:rPr lang="es-ES" i="1" dirty="0" smtClean="0"/>
              <a:t>W32Time.</a:t>
            </a:r>
          </a:p>
          <a:p>
            <a:r>
              <a:rPr lang="es-ES" dirty="0" smtClean="0"/>
              <a:t>Para sincronizar los equipos del dominio.</a:t>
            </a:r>
          </a:p>
          <a:p>
            <a:r>
              <a:rPr lang="es-ES" dirty="0" smtClean="0"/>
              <a:t>No es compatible con NTP en su instalación por defecto, pero se puede cambiar.</a:t>
            </a:r>
            <a:endParaRPr lang="es-ES" dirty="0" smtClean="0"/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s-ES" sz="2800" dirty="0" smtClean="0">
                <a:solidFill>
                  <a:srgbClr val="00B050"/>
                </a:solidFill>
              </a:rPr>
              <a:t>Servicio horario </a:t>
            </a:r>
            <a:r>
              <a:rPr lang="es-ES" sz="2800" dirty="0" smtClean="0">
                <a:solidFill>
                  <a:srgbClr val="00B050"/>
                </a:solidFill>
              </a:rPr>
              <a:t>NTP en Windows</a:t>
            </a:r>
            <a:endParaRPr lang="es-ES" sz="28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Otros Servicios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625989"/>
          </a:xfrm>
        </p:spPr>
        <p:txBody>
          <a:bodyPr>
            <a:normAutofit/>
          </a:bodyPr>
          <a:lstStyle/>
          <a:p>
            <a:r>
              <a:rPr lang="es-ES" dirty="0" smtClean="0"/>
              <a:t>Un servidor NTP necesita </a:t>
            </a:r>
            <a:r>
              <a:rPr lang="es-ES" dirty="0" err="1" smtClean="0"/>
              <a:t>mantaner</a:t>
            </a:r>
            <a:r>
              <a:rPr lang="es-ES" dirty="0" smtClean="0"/>
              <a:t> en ejecución el proceso demonio </a:t>
            </a:r>
            <a:r>
              <a:rPr lang="es-ES" i="1" dirty="0" err="1" smtClean="0"/>
              <a:t>ntpd</a:t>
            </a:r>
            <a:r>
              <a:rPr lang="es-ES" dirty="0" smtClean="0"/>
              <a:t>,  que usa UDP y el puerto 123.</a:t>
            </a:r>
            <a:endParaRPr lang="es-ES" dirty="0" smtClean="0"/>
          </a:p>
          <a:p>
            <a:r>
              <a:rPr lang="es-ES" dirty="0" smtClean="0"/>
              <a:t>Es </a:t>
            </a:r>
            <a:r>
              <a:rPr lang="es-ES" dirty="0" smtClean="0"/>
              <a:t>recomendable tener un reloj NTP estándar con </a:t>
            </a:r>
            <a:r>
              <a:rPr lang="es-ES" i="1" dirty="0" smtClean="0"/>
              <a:t>lazo de seguimiento de fase</a:t>
            </a:r>
            <a:r>
              <a:rPr lang="es-ES" dirty="0" smtClean="0"/>
              <a:t> implementado en el </a:t>
            </a:r>
            <a:r>
              <a:rPr lang="es-ES" dirty="0" smtClean="0"/>
              <a:t>núcleo para compensar las desviaciones de tiempo.</a:t>
            </a:r>
          </a:p>
          <a:p>
            <a:endParaRPr lang="es-ES" dirty="0" smtClean="0"/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Servicios horarios NTP en GNU/Linux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Otros Servicios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Cliente NTP en Windows 7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 descr="L:\Libros\GS_SRI\Figuras\rev1\Libro\2. JPG Color\Figura11.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52650" y="1508125"/>
            <a:ext cx="4838700" cy="4610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Otros Servicios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Cliente NTP en </a:t>
            </a:r>
            <a:r>
              <a:rPr lang="es-ES" sz="2800" dirty="0" err="1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OpenSUSE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4" name="Picture 2" descr="L:\Libros\GS_SRI\Figuras\rev1\Libro\2. JPG Color\Figura11.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339" y="1500188"/>
            <a:ext cx="6573321" cy="4625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Otros Servicios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625989"/>
          </a:xfrm>
        </p:spPr>
        <p:txBody>
          <a:bodyPr>
            <a:normAutofit/>
          </a:bodyPr>
          <a:lstStyle/>
          <a:p>
            <a:pPr lvl="0"/>
            <a:r>
              <a:rPr lang="es-ES_tradnl" b="1" dirty="0" smtClean="0"/>
              <a:t>date</a:t>
            </a:r>
            <a:r>
              <a:rPr lang="es-ES_tradnl" dirty="0" smtClean="0"/>
              <a:t>: establece la fecha y hora del </a:t>
            </a:r>
            <a:r>
              <a:rPr lang="es-ES_tradnl" dirty="0" smtClean="0"/>
              <a:t>equipo.</a:t>
            </a:r>
            <a:endParaRPr lang="es-ES" dirty="0" smtClean="0"/>
          </a:p>
          <a:p>
            <a:pPr lvl="0"/>
            <a:r>
              <a:rPr lang="es-ES_tradnl" b="1" dirty="0" err="1" smtClean="0"/>
              <a:t>hwclock</a:t>
            </a:r>
            <a:r>
              <a:rPr lang="es-ES_tradnl" dirty="0" smtClean="0"/>
              <a:t>: especifica la distribución de fecha y hora a </a:t>
            </a:r>
            <a:r>
              <a:rPr lang="es-ES_tradnl" smtClean="0"/>
              <a:t>utilizar</a:t>
            </a:r>
            <a:r>
              <a:rPr lang="es-ES_tradnl" smtClean="0"/>
              <a:t>.</a:t>
            </a:r>
            <a:endParaRPr lang="es-ES" dirty="0" smtClean="0"/>
          </a:p>
          <a:p>
            <a:pPr lvl="0"/>
            <a:r>
              <a:rPr lang="es-ES_tradnl" b="1" dirty="0" err="1" smtClean="0"/>
              <a:t>ntpdate</a:t>
            </a:r>
            <a:r>
              <a:rPr lang="es-ES_tradnl" dirty="0" smtClean="0"/>
              <a:t>: establece la hora actual del sistema en base a la información facilitada por un servidor </a:t>
            </a:r>
            <a:r>
              <a:rPr lang="es-ES_tradnl" dirty="0" smtClean="0"/>
              <a:t>NTP.</a:t>
            </a:r>
            <a:endParaRPr lang="es-ES" dirty="0" smtClean="0"/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Cliente NTP en GNU/Linux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Otros Servicios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s-ES" dirty="0" smtClean="0"/>
              <a:t>Describir los servicios de noticias y listas de distribución.</a:t>
            </a:r>
          </a:p>
          <a:p>
            <a:r>
              <a:rPr lang="es-ES" dirty="0" smtClean="0"/>
              <a:t> Instalar y configurar los servicios de noticias y listas de distribución.</a:t>
            </a:r>
          </a:p>
          <a:p>
            <a:r>
              <a:rPr lang="es-ES" dirty="0" smtClean="0"/>
              <a:t> Determinar el tipo de lista y los modos de acceso permitidos.</a:t>
            </a:r>
          </a:p>
          <a:p>
            <a:pPr lvl="0"/>
            <a:r>
              <a:rPr lang="es-ES" dirty="0" smtClean="0"/>
              <a:t>Crear cuentas de usuario y verificar el acceso a los servicios de noticias y listas de distribución.</a:t>
            </a:r>
          </a:p>
          <a:p>
            <a:r>
              <a:rPr lang="es-ES" dirty="0" smtClean="0"/>
              <a:t> Describir el funcionamiento de los servicios horarios.</a:t>
            </a:r>
          </a:p>
          <a:p>
            <a:r>
              <a:rPr lang="es-ES" dirty="0" smtClean="0"/>
              <a:t> Instalar y configurar los servicios horarios.</a:t>
            </a:r>
          </a:p>
          <a:p>
            <a:r>
              <a:rPr lang="es-ES" dirty="0" smtClean="0"/>
              <a:t> Elaborar documentación relativa a la instalación, configuración y recomendaciones de uso de los servicios horarios, de noticias y listas de distribución.</a:t>
            </a:r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Objetivos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Otros Servicios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625989"/>
          </a:xfrm>
        </p:spPr>
        <p:txBody>
          <a:bodyPr>
            <a:normAutofit/>
          </a:bodyPr>
          <a:lstStyle/>
          <a:p>
            <a:r>
              <a:rPr lang="es-ES" dirty="0" smtClean="0"/>
              <a:t>Las </a:t>
            </a:r>
            <a:r>
              <a:rPr lang="es-ES" b="1" dirty="0" smtClean="0"/>
              <a:t>listas de correo</a:t>
            </a:r>
            <a:r>
              <a:rPr lang="es-ES" dirty="0" smtClean="0"/>
              <a:t> o </a:t>
            </a:r>
            <a:r>
              <a:rPr lang="es-ES" b="1" dirty="0" smtClean="0"/>
              <a:t>listas de distribución</a:t>
            </a:r>
            <a:r>
              <a:rPr lang="es-ES" dirty="0" smtClean="0"/>
              <a:t> están diseñadas para el envío masivo de mensajes a una gran cantidad de usuarios. En una lista de correo se pueden especificar millones de usuarios destinatarios.</a:t>
            </a:r>
          </a:p>
          <a:p>
            <a:r>
              <a:rPr lang="es-ES" dirty="0" smtClean="0"/>
              <a:t>Los mismos usuarios son los que se registran en esas listas.</a:t>
            </a:r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Listas de distribución de correo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Otros Servicios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625989"/>
          </a:xfrm>
        </p:spPr>
        <p:txBody>
          <a:bodyPr>
            <a:normAutofit/>
          </a:bodyPr>
          <a:lstStyle/>
          <a:p>
            <a:r>
              <a:rPr lang="es-ES" dirty="0" smtClean="0"/>
              <a:t>Tipos:</a:t>
            </a:r>
          </a:p>
          <a:p>
            <a:pPr lvl="1"/>
            <a:r>
              <a:rPr lang="es-ES" b="1" dirty="0" smtClean="0"/>
              <a:t>Boletín de noticias</a:t>
            </a:r>
            <a:r>
              <a:rPr lang="es-ES" dirty="0" smtClean="0"/>
              <a:t> (</a:t>
            </a:r>
            <a:r>
              <a:rPr lang="es-ES" i="1" dirty="0" err="1" smtClean="0"/>
              <a:t>newsletter</a:t>
            </a:r>
            <a:r>
              <a:rPr lang="es-ES" dirty="0" smtClean="0"/>
              <a:t>): solamente un grupo de usuarios privilegiados puede escribir mensajes en esa lista, que después son distribuidos al resto.</a:t>
            </a:r>
          </a:p>
          <a:p>
            <a:pPr lvl="1"/>
            <a:r>
              <a:rPr lang="es-ES" b="1" dirty="0" smtClean="0"/>
              <a:t>Lista de discusión</a:t>
            </a:r>
            <a:r>
              <a:rPr lang="es-ES" dirty="0" smtClean="0"/>
              <a:t>: también llamada lista de debate, se trata de un mecanismo empleado para realizar discusiones sobre determinados temas o simplemente intercambiar información.</a:t>
            </a:r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Listas de distribución de correo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Otros Servicios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625989"/>
          </a:xfrm>
        </p:spPr>
        <p:txBody>
          <a:bodyPr>
            <a:normAutofit/>
          </a:bodyPr>
          <a:lstStyle/>
          <a:p>
            <a:r>
              <a:rPr lang="es-ES" dirty="0" smtClean="0"/>
              <a:t>Modos de funcionamiento:</a:t>
            </a:r>
          </a:p>
          <a:p>
            <a:pPr lvl="1"/>
            <a:r>
              <a:rPr lang="es-ES" b="1" dirty="0" smtClean="0"/>
              <a:t>Modo normal</a:t>
            </a:r>
            <a:r>
              <a:rPr lang="es-ES" dirty="0" smtClean="0"/>
              <a:t>.</a:t>
            </a:r>
          </a:p>
          <a:p>
            <a:pPr lvl="1"/>
            <a:r>
              <a:rPr lang="es-ES" b="1" dirty="0" smtClean="0"/>
              <a:t>Modo resumen</a:t>
            </a:r>
            <a:r>
              <a:rPr lang="es-ES" dirty="0" smtClean="0"/>
              <a:t>.</a:t>
            </a:r>
          </a:p>
          <a:p>
            <a:pPr lvl="1"/>
            <a:r>
              <a:rPr lang="es-ES" b="1" dirty="0" smtClean="0"/>
              <a:t>Modo de correo web</a:t>
            </a:r>
            <a:r>
              <a:rPr lang="es-ES" dirty="0" smtClean="0"/>
              <a:t>.</a:t>
            </a:r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Listas de distribución de correo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Otros Servicios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625989"/>
          </a:xfrm>
        </p:spPr>
        <p:txBody>
          <a:bodyPr>
            <a:normAutofit/>
          </a:bodyPr>
          <a:lstStyle/>
          <a:p>
            <a:pPr lvl="0"/>
            <a:r>
              <a:rPr lang="es-ES" b="1" dirty="0" smtClean="0"/>
              <a:t>Grupos de distribución</a:t>
            </a:r>
            <a:r>
              <a:rPr lang="es-ES" dirty="0" smtClean="0"/>
              <a:t>: sólo se usan para la distribución de mensajes de correo electrónico. </a:t>
            </a:r>
          </a:p>
          <a:p>
            <a:pPr lvl="1"/>
            <a:r>
              <a:rPr lang="es-ES" b="1" dirty="0" smtClean="0"/>
              <a:t>Grupos de distribución estáticos</a:t>
            </a:r>
            <a:r>
              <a:rPr lang="es-ES" dirty="0" smtClean="0"/>
              <a:t>.</a:t>
            </a:r>
          </a:p>
          <a:p>
            <a:pPr lvl="1"/>
            <a:r>
              <a:rPr lang="es-ES" b="1" dirty="0" smtClean="0"/>
              <a:t>Grupos de distribución dinámicos</a:t>
            </a:r>
            <a:r>
              <a:rPr lang="es-ES" dirty="0" smtClean="0"/>
              <a:t>.</a:t>
            </a:r>
          </a:p>
          <a:p>
            <a:pPr lvl="0"/>
            <a:r>
              <a:rPr lang="es-ES" b="1" dirty="0" smtClean="0"/>
              <a:t>Grupos de seguridad</a:t>
            </a:r>
            <a:r>
              <a:rPr lang="es-ES" dirty="0" smtClean="0"/>
              <a:t>: grupos definidos en el Directorio Activo de la red Microsoft.</a:t>
            </a:r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Listas de distribución en Exchange Server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Otros Servicios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625989"/>
          </a:xfrm>
        </p:spPr>
        <p:txBody>
          <a:bodyPr>
            <a:normAutofit fontScale="85000" lnSpcReduction="10000"/>
          </a:bodyPr>
          <a:lstStyle/>
          <a:p>
            <a:r>
              <a:rPr lang="es-ES" dirty="0" smtClean="0"/>
              <a:t>Crear un nuevo grupo de distribución:</a:t>
            </a:r>
          </a:p>
          <a:p>
            <a:pPr marL="914400" lvl="1" indent="-514350">
              <a:buFont typeface="+mj-lt"/>
              <a:buAutoNum type="arabicPeriod"/>
            </a:pPr>
            <a:r>
              <a:rPr lang="es-ES" dirty="0" smtClean="0"/>
              <a:t>Acceder a la consola de administración de Exchange. En el árbol de objetos, desplegar  “Microsoft Exchange || Configuración de destinatarios” y seleccionar “Grupo de distribución”.</a:t>
            </a:r>
          </a:p>
          <a:p>
            <a:pPr marL="914400" lvl="1" indent="-514350">
              <a:buFont typeface="+mj-lt"/>
              <a:buAutoNum type="arabicPeriod"/>
            </a:pPr>
            <a:r>
              <a:rPr lang="es-ES" dirty="0" smtClean="0"/>
              <a:t>Seleccionar “Acción || Grupo de distribución nuevo...” del menú principal.</a:t>
            </a:r>
          </a:p>
          <a:p>
            <a:pPr marL="914400" lvl="1" indent="-514350">
              <a:buFont typeface="+mj-lt"/>
              <a:buAutoNum type="arabicPeriod"/>
            </a:pPr>
            <a:r>
              <a:rPr lang="es-ES" dirty="0" smtClean="0"/>
              <a:t>Seleccionar “Grupo nuevo” y pulsar el botón “Siguiente”.</a:t>
            </a:r>
          </a:p>
          <a:p>
            <a:pPr marL="914400" lvl="1" indent="-514350">
              <a:buFont typeface="+mj-lt"/>
              <a:buAutoNum type="arabicPeriod"/>
            </a:pPr>
            <a:r>
              <a:rPr lang="es-ES" dirty="0" smtClean="0"/>
              <a:t>Marcar el botón de opción “Distribución” y especificar el nombre del grupo. Después, pulsar el botón “Siguiente”.</a:t>
            </a:r>
          </a:p>
          <a:p>
            <a:pPr marL="914400" lvl="1" indent="-514350">
              <a:buFont typeface="+mj-lt"/>
              <a:buAutoNum type="arabicPeriod"/>
            </a:pPr>
            <a:r>
              <a:rPr lang="es-ES" dirty="0" smtClean="0"/>
              <a:t>Pulsar el botón “Nuevo”.</a:t>
            </a:r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s-ES" sz="2800" dirty="0" smtClean="0">
                <a:solidFill>
                  <a:srgbClr val="00B050"/>
                </a:solidFill>
              </a:rPr>
              <a:t>Listas de distribución en Exchange Server</a:t>
            </a:r>
            <a:endParaRPr lang="es-ES" sz="28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Otros Servicios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625989"/>
          </a:xfrm>
        </p:spPr>
        <p:txBody>
          <a:bodyPr>
            <a:normAutofit fontScale="92500"/>
          </a:bodyPr>
          <a:lstStyle/>
          <a:p>
            <a:r>
              <a:rPr lang="es-ES" dirty="0" smtClean="0"/>
              <a:t>Añadir direcciones a grupo de distribución:</a:t>
            </a:r>
          </a:p>
          <a:p>
            <a:pPr marL="914400" lvl="1" indent="-514350">
              <a:buFont typeface="+mj-lt"/>
              <a:buAutoNum type="arabicPeriod"/>
            </a:pPr>
            <a:r>
              <a:rPr lang="es-ES" dirty="0" smtClean="0"/>
              <a:t>En la Consola de administración de Exchange, desplegamos los elementos “Microsoft Exchange || Configuración de destinatarios” y seleccionamos “Grupo de distribución”. </a:t>
            </a:r>
          </a:p>
          <a:p>
            <a:pPr marL="914400" lvl="1" indent="-514350">
              <a:buFont typeface="+mj-lt"/>
              <a:buAutoNum type="arabicPeriod"/>
            </a:pPr>
            <a:r>
              <a:rPr lang="es-ES" dirty="0" smtClean="0"/>
              <a:t>Seleccionamos el grupo de distribución y seleccionamos  “Propiedades” del menú contextual.</a:t>
            </a:r>
          </a:p>
          <a:p>
            <a:pPr marL="914400" lvl="1" indent="-514350">
              <a:buFont typeface="+mj-lt"/>
              <a:buAutoNum type="arabicPeriod"/>
            </a:pPr>
            <a:r>
              <a:rPr lang="es-ES" dirty="0" smtClean="0"/>
              <a:t>Seleccionamos “Miembros”.</a:t>
            </a:r>
          </a:p>
          <a:p>
            <a:pPr marL="914400" lvl="1" indent="-514350">
              <a:buFont typeface="+mj-lt"/>
              <a:buAutoNum type="arabicPeriod"/>
            </a:pPr>
            <a:r>
              <a:rPr lang="es-ES" dirty="0" smtClean="0"/>
              <a:t>Pulsamos el botón “Agregar...” y después pulsamos “Aceptar”.</a:t>
            </a:r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s-ES" sz="2800" dirty="0" smtClean="0">
                <a:solidFill>
                  <a:srgbClr val="00B050"/>
                </a:solidFill>
              </a:rPr>
              <a:t>Listas de distribución en Exchange Server</a:t>
            </a:r>
            <a:endParaRPr lang="es-ES" sz="28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1229</Words>
  <Application>Microsoft Office PowerPoint</Application>
  <PresentationFormat>Presentación en pantalla (4:3)</PresentationFormat>
  <Paragraphs>170</Paragraphs>
  <Slides>24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24</vt:i4>
      </vt:variant>
    </vt:vector>
  </HeadingPairs>
  <TitlesOfParts>
    <vt:vector size="25" baseType="lpstr">
      <vt:lpstr>Tema de Office</vt:lpstr>
      <vt:lpstr>Capítulo 11</vt:lpstr>
      <vt:lpstr>Otros Servicios</vt:lpstr>
      <vt:lpstr>Otros Servicios</vt:lpstr>
      <vt:lpstr>Otros Servicios</vt:lpstr>
      <vt:lpstr>Otros Servicios</vt:lpstr>
      <vt:lpstr>Otros Servicios</vt:lpstr>
      <vt:lpstr>Otros Servicios</vt:lpstr>
      <vt:lpstr>Otros Servicios</vt:lpstr>
      <vt:lpstr>Otros Servicios</vt:lpstr>
      <vt:lpstr>Otros Servicios</vt:lpstr>
      <vt:lpstr>Otros Servicios</vt:lpstr>
      <vt:lpstr>Otros Servicios</vt:lpstr>
      <vt:lpstr>Otros Servicios</vt:lpstr>
      <vt:lpstr>Otros Servicios</vt:lpstr>
      <vt:lpstr>Otros Servicios</vt:lpstr>
      <vt:lpstr>Otros Servicios</vt:lpstr>
      <vt:lpstr>Otros Servicios</vt:lpstr>
      <vt:lpstr>Otros Servicios</vt:lpstr>
      <vt:lpstr>Otros Servicios</vt:lpstr>
      <vt:lpstr>Otros Servicios</vt:lpstr>
      <vt:lpstr>Otros Servicios</vt:lpstr>
      <vt:lpstr>Otros Servicios</vt:lpstr>
      <vt:lpstr>Otros Servicios</vt:lpstr>
      <vt:lpstr>Otros Servicios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Capítulo 1</dc:title>
  <dc:creator>paco</dc:creator>
  <cp:lastModifiedBy>paco</cp:lastModifiedBy>
  <cp:revision>21</cp:revision>
  <dcterms:created xsi:type="dcterms:W3CDTF">2011-06-06T16:21:34Z</dcterms:created>
  <dcterms:modified xsi:type="dcterms:W3CDTF">2011-06-08T14:32:45Z</dcterms:modified>
</cp:coreProperties>
</file>