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06/06/2011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2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Sistema de Nombres de Dominio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DNS con Windows Server 2008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 startAt="10"/>
            </a:pPr>
            <a:r>
              <a:rPr lang="es-ES" sz="4000" dirty="0" smtClean="0"/>
              <a:t>Especificamos </a:t>
            </a:r>
            <a:r>
              <a:rPr lang="es-ES" sz="4000" dirty="0" smtClean="0"/>
              <a:t>el nombre del dominio y se pulsa en “Siguiente”. </a:t>
            </a:r>
          </a:p>
          <a:p>
            <a:pPr marL="514350" lvl="0" indent="-514350">
              <a:buFont typeface="+mj-lt"/>
              <a:buAutoNum type="arabicPeriod" startAt="10"/>
            </a:pPr>
            <a:r>
              <a:rPr lang="es-ES" sz="4000" dirty="0" smtClean="0"/>
              <a:t>A </a:t>
            </a:r>
            <a:r>
              <a:rPr lang="es-ES" sz="4000" dirty="0" smtClean="0"/>
              <a:t>no ser que tengamos definido un dominio de la red Microsoft (con </a:t>
            </a:r>
            <a:r>
              <a:rPr lang="es-ES" sz="4000" i="1" dirty="0" smtClean="0"/>
              <a:t>Active </a:t>
            </a:r>
            <a:r>
              <a:rPr lang="es-ES" sz="4000" i="1" dirty="0" err="1" smtClean="0"/>
              <a:t>Directory</a:t>
            </a:r>
            <a:r>
              <a:rPr lang="es-ES" sz="4000" dirty="0" smtClean="0"/>
              <a:t>), es recomendable marcar la opción “No admitir actualizaciones dinámicas</a:t>
            </a:r>
            <a:r>
              <a:rPr lang="es-ES" sz="4000" dirty="0" smtClean="0"/>
              <a:t>”. </a:t>
            </a:r>
            <a:r>
              <a:rPr lang="es-ES" sz="4000" dirty="0" smtClean="0"/>
              <a:t>Pulsamos en el botón “Siguiente” y </a:t>
            </a:r>
            <a:r>
              <a:rPr lang="es-ES" sz="4000" dirty="0" smtClean="0"/>
              <a:t>a continuación “</a:t>
            </a:r>
            <a:r>
              <a:rPr lang="es-ES" sz="4000" dirty="0" smtClean="0"/>
              <a:t>Finalizar</a:t>
            </a:r>
            <a:r>
              <a:rPr lang="es-ES" sz="4000" dirty="0" smtClean="0"/>
              <a:t>”.</a:t>
            </a:r>
            <a:endParaRPr lang="es-ES" sz="4000" dirty="0" smtClean="0"/>
          </a:p>
          <a:p>
            <a:pPr marL="514350" lvl="0" indent="-514350">
              <a:buFont typeface="+mj-lt"/>
              <a:buAutoNum type="arabicPeriod" startAt="10"/>
            </a:pPr>
            <a:r>
              <a:rPr lang="es-ES" sz="4000" dirty="0" smtClean="0"/>
              <a:t>A continuación, creamos la </a:t>
            </a:r>
            <a:r>
              <a:rPr lang="es-ES" sz="4000" dirty="0" smtClean="0"/>
              <a:t>zona de resolución inversa. Para ello, hay que seleccionar </a:t>
            </a:r>
            <a:r>
              <a:rPr lang="es-ES" sz="4000" dirty="0" smtClean="0"/>
              <a:t>“</a:t>
            </a:r>
            <a:r>
              <a:rPr lang="es-ES" sz="4000" dirty="0" smtClean="0"/>
              <a:t>Zonas de búsqueda inversa” del árbol de la parte </a:t>
            </a:r>
            <a:r>
              <a:rPr lang="es-ES" sz="4000" dirty="0" smtClean="0"/>
              <a:t>izquierda y </a:t>
            </a:r>
            <a:r>
              <a:rPr lang="es-ES" sz="4000" dirty="0" smtClean="0"/>
              <a:t>pulsar en la opción </a:t>
            </a:r>
            <a:r>
              <a:rPr lang="es-ES" sz="4000" dirty="0" smtClean="0"/>
              <a:t>“</a:t>
            </a:r>
            <a:r>
              <a:rPr lang="es-ES" sz="4000" dirty="0" smtClean="0"/>
              <a:t>Acción || Zona nueva</a:t>
            </a:r>
            <a:r>
              <a:rPr lang="es-ES" sz="4000" dirty="0" smtClean="0"/>
              <a:t>...”.</a:t>
            </a:r>
          </a:p>
          <a:p>
            <a:pPr marL="514350" lvl="0" indent="-514350">
              <a:buFont typeface="+mj-lt"/>
              <a:buAutoNum type="arabicPeriod" startAt="10"/>
            </a:pPr>
            <a:r>
              <a:rPr lang="es-ES" sz="4000" dirty="0" smtClean="0"/>
              <a:t>Pulsamos el </a:t>
            </a:r>
            <a:r>
              <a:rPr lang="es-ES" sz="4000" dirty="0" smtClean="0"/>
              <a:t>botón “Siguiente</a:t>
            </a:r>
            <a:r>
              <a:rPr lang="es-ES" sz="4000" dirty="0" smtClean="0"/>
              <a:t>”, </a:t>
            </a:r>
            <a:r>
              <a:rPr lang="es-ES" sz="4000" dirty="0" smtClean="0"/>
              <a:t>seleccionamos el tipo “Zona principal</a:t>
            </a:r>
            <a:r>
              <a:rPr lang="es-ES" sz="4000" dirty="0" smtClean="0"/>
              <a:t>” a “</a:t>
            </a:r>
            <a:r>
              <a:rPr lang="es-ES" sz="4000" dirty="0" smtClean="0"/>
              <a:t>Zona de búsqueda inversa para IPv4” y </a:t>
            </a:r>
            <a:r>
              <a:rPr lang="es-ES" sz="4000" dirty="0" smtClean="0"/>
              <a:t>volvemos a pulsar el </a:t>
            </a:r>
            <a:r>
              <a:rPr lang="es-ES" sz="4000" dirty="0" smtClean="0"/>
              <a:t>botón “Siguiente”.</a:t>
            </a:r>
          </a:p>
          <a:p>
            <a:pPr lvl="0"/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DNS con Windows Server 2008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 startAt="14"/>
            </a:pPr>
            <a:r>
              <a:rPr lang="es-ES" dirty="0" smtClean="0"/>
              <a:t>Especificamos </a:t>
            </a:r>
            <a:r>
              <a:rPr lang="es-ES" dirty="0" smtClean="0"/>
              <a:t>el nombre del dominio de resolución </a:t>
            </a:r>
            <a:r>
              <a:rPr lang="es-ES" dirty="0" smtClean="0"/>
              <a:t>inversa. Podemos especificar la dirección IP de la red o el nombre (“</a:t>
            </a:r>
            <a:r>
              <a:rPr lang="es-ES" dirty="0" smtClean="0"/>
              <a:t>in-</a:t>
            </a:r>
            <a:r>
              <a:rPr lang="es-ES" dirty="0" err="1" smtClean="0"/>
              <a:t>addr.arpa</a:t>
            </a:r>
            <a:r>
              <a:rPr lang="es-ES" dirty="0" smtClean="0"/>
              <a:t>” o “ip6.arpa”, según </a:t>
            </a:r>
            <a:r>
              <a:rPr lang="es-ES" dirty="0" smtClean="0"/>
              <a:t>corresponda).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s-ES" dirty="0" smtClean="0"/>
              <a:t>Especificamos </a:t>
            </a:r>
            <a:r>
              <a:rPr lang="es-ES" dirty="0" smtClean="0"/>
              <a:t>el nombre del archivo que va a guardar la información sobre la zona</a:t>
            </a:r>
            <a:r>
              <a:rPr lang="es-ES" dirty="0" smtClean="0"/>
              <a:t>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s-ES" dirty="0" smtClean="0"/>
              <a:t>Pulsamos </a:t>
            </a:r>
            <a:r>
              <a:rPr lang="es-ES" dirty="0" smtClean="0"/>
              <a:t>el botón “Siguiente</a:t>
            </a:r>
            <a:r>
              <a:rPr lang="es-ES" dirty="0" smtClean="0"/>
              <a:t>” y seleccionar “</a:t>
            </a:r>
            <a:r>
              <a:rPr lang="es-ES" dirty="0" smtClean="0"/>
              <a:t>No admitir actualizaciones dinámicas</a:t>
            </a:r>
            <a:r>
              <a:rPr lang="es-ES" dirty="0" smtClean="0"/>
              <a:t>”.</a:t>
            </a:r>
          </a:p>
          <a:p>
            <a:pPr marL="514350" lvl="0" indent="-514350">
              <a:buFont typeface="+mj-lt"/>
              <a:buAutoNum type="arabicPeriod" startAt="14"/>
            </a:pPr>
            <a:r>
              <a:rPr lang="es-ES" dirty="0" smtClean="0"/>
              <a:t>Pulsamos </a:t>
            </a:r>
            <a:r>
              <a:rPr lang="es-ES" dirty="0" smtClean="0"/>
              <a:t>en el botón “Siguiente” y </a:t>
            </a:r>
            <a:r>
              <a:rPr lang="es-ES" dirty="0" smtClean="0"/>
              <a:t>a continuación en “</a:t>
            </a:r>
            <a:r>
              <a:rPr lang="es-ES" dirty="0" smtClean="0"/>
              <a:t>Finalizar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14"/>
            </a:pPr>
            <a:r>
              <a:rPr lang="es-ES" dirty="0" smtClean="0"/>
              <a:t>Para </a:t>
            </a:r>
            <a:r>
              <a:rPr lang="es-ES" dirty="0" smtClean="0"/>
              <a:t>añadir un registro de resolución directa, hay que seleccionar la zona de resolución directa y pulsar en la opción del menú principal “Acción || Host nuevo (A o AAAA</a:t>
            </a:r>
            <a:r>
              <a:rPr lang="es-ES" dirty="0" smtClean="0"/>
              <a:t>)”.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DNS con Dual DHCP DNS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Descargar </a:t>
            </a:r>
            <a:r>
              <a:rPr lang="es-ES" dirty="0" smtClean="0"/>
              <a:t>e instalar el paquete Dual DHCP DNS </a:t>
            </a:r>
            <a:r>
              <a:rPr lang="es-ES" dirty="0" smtClean="0"/>
              <a:t>Server.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El archivo de configuración de Dual DHCP DNS Server es </a:t>
            </a:r>
            <a:r>
              <a:rPr lang="es-ES" i="1" dirty="0" smtClean="0"/>
              <a:t>DualServer.INI</a:t>
            </a:r>
            <a:r>
              <a:rPr lang="es-ES" dirty="0" smtClean="0"/>
              <a:t> </a:t>
            </a:r>
            <a:r>
              <a:rPr lang="es-ES" dirty="0" smtClean="0"/>
              <a:t>y debe estar ubicado en la misma ruta que el proceso </a:t>
            </a:r>
            <a:r>
              <a:rPr lang="es-ES" i="1" dirty="0" smtClean="0"/>
              <a:t>DualServer.EXE</a:t>
            </a:r>
            <a:r>
              <a:rPr lang="es-ES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La configuración de Dual Server 6.50 se almacena en un archivo de texto sin formato que está estructurado en secciones, </a:t>
            </a:r>
            <a:r>
              <a:rPr lang="es-ES" dirty="0" smtClean="0"/>
              <a:t>en la </a:t>
            </a:r>
            <a:r>
              <a:rPr lang="es-ES" dirty="0" smtClean="0"/>
              <a:t>sección “[SERVICES]” se especifica el servicio que se encuentra </a:t>
            </a:r>
            <a:r>
              <a:rPr lang="es-ES" dirty="0" smtClean="0"/>
              <a:t>activo y en </a:t>
            </a:r>
            <a:r>
              <a:rPr lang="es-ES" dirty="0" smtClean="0"/>
              <a:t>“[LISTEN-ON]” se especifican las direcciones de los adaptadores de red desde donde se van a recibir las peticiones de los </a:t>
            </a:r>
            <a:r>
              <a:rPr lang="es-ES" dirty="0" smtClean="0"/>
              <a:t>clientes.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DNS con Dual DHCP DNS Server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 startAt="4"/>
            </a:pPr>
            <a:r>
              <a:rPr lang="es-ES" dirty="0" smtClean="0"/>
              <a:t>La configuración del servidor DNS se encuentra en varias secciones. Las más importantes :</a:t>
            </a:r>
          </a:p>
          <a:p>
            <a:pPr lvl="1"/>
            <a:r>
              <a:rPr lang="es-ES" b="1" dirty="0" smtClean="0"/>
              <a:t>[DNS-ALLOWED-HOSTS]</a:t>
            </a:r>
            <a:r>
              <a:rPr lang="es-ES" dirty="0" smtClean="0"/>
              <a:t>: </a:t>
            </a:r>
            <a:r>
              <a:rPr lang="es-ES" dirty="0" smtClean="0"/>
              <a:t>direcciones de </a:t>
            </a:r>
            <a:r>
              <a:rPr lang="es-ES" dirty="0" smtClean="0"/>
              <a:t>los equipos que pueden consultar a este servidor</a:t>
            </a:r>
            <a:r>
              <a:rPr lang="es-ES" dirty="0" smtClean="0"/>
              <a:t>.</a:t>
            </a:r>
            <a:endParaRPr lang="es-ES" dirty="0" smtClean="0"/>
          </a:p>
          <a:p>
            <a:pPr lvl="1"/>
            <a:r>
              <a:rPr lang="es-ES" b="1" dirty="0" smtClean="0"/>
              <a:t>[HOSTS]</a:t>
            </a:r>
            <a:r>
              <a:rPr lang="es-ES" dirty="0" smtClean="0"/>
              <a:t>: registros de recursos </a:t>
            </a:r>
            <a:r>
              <a:rPr lang="es-ES" i="1" dirty="0" smtClean="0"/>
              <a:t>A</a:t>
            </a:r>
            <a:r>
              <a:rPr lang="es-ES" dirty="0" smtClean="0"/>
              <a:t> o </a:t>
            </a:r>
            <a:r>
              <a:rPr lang="es-ES" i="1" dirty="0" smtClean="0"/>
              <a:t>AAAA</a:t>
            </a:r>
            <a:r>
              <a:rPr lang="es-ES" dirty="0" smtClean="0"/>
              <a:t> con los nombres y direcciones IP de los </a:t>
            </a:r>
            <a:r>
              <a:rPr lang="es-ES" dirty="0" smtClean="0"/>
              <a:t>equipos.</a:t>
            </a:r>
            <a:endParaRPr lang="es-ES" dirty="0" smtClean="0"/>
          </a:p>
          <a:p>
            <a:pPr lvl="1"/>
            <a:r>
              <a:rPr lang="es-ES" b="1" dirty="0" smtClean="0"/>
              <a:t>[ALIASES]</a:t>
            </a:r>
            <a:r>
              <a:rPr lang="es-ES" dirty="0" smtClean="0"/>
              <a:t>: </a:t>
            </a:r>
            <a:r>
              <a:rPr lang="es-ES" dirty="0" smtClean="0"/>
              <a:t>registros </a:t>
            </a:r>
            <a:r>
              <a:rPr lang="es-ES" dirty="0" smtClean="0"/>
              <a:t>de tipo </a:t>
            </a:r>
            <a:r>
              <a:rPr lang="es-ES" dirty="0" smtClean="0"/>
              <a:t>CNAME.</a:t>
            </a:r>
            <a:endParaRPr lang="es-ES" dirty="0" smtClean="0"/>
          </a:p>
          <a:p>
            <a:pPr lvl="1"/>
            <a:r>
              <a:rPr lang="es-ES" b="1" dirty="0" smtClean="0"/>
              <a:t>[MAIL-SERVERS]</a:t>
            </a:r>
            <a:r>
              <a:rPr lang="es-ES" dirty="0" smtClean="0"/>
              <a:t>: </a:t>
            </a:r>
            <a:r>
              <a:rPr lang="es-ES" dirty="0" smtClean="0"/>
              <a:t>registros </a:t>
            </a:r>
            <a:r>
              <a:rPr lang="es-ES" dirty="0" smtClean="0"/>
              <a:t>MX </a:t>
            </a:r>
            <a:r>
              <a:rPr lang="es-ES" dirty="0" smtClean="0"/>
              <a:t>(servidores </a:t>
            </a:r>
            <a:r>
              <a:rPr lang="es-ES" dirty="0" smtClean="0"/>
              <a:t>de correo </a:t>
            </a:r>
            <a:r>
              <a:rPr lang="es-ES" dirty="0" smtClean="0"/>
              <a:t>electrónico).</a:t>
            </a:r>
            <a:endParaRPr lang="es-ES" dirty="0" smtClean="0"/>
          </a:p>
          <a:p>
            <a:pPr lvl="1"/>
            <a:r>
              <a:rPr lang="es-ES" b="1" dirty="0" smtClean="0"/>
              <a:t>[DOMAIN-NAME]</a:t>
            </a:r>
            <a:r>
              <a:rPr lang="es-ES" dirty="0" smtClean="0"/>
              <a:t>: </a:t>
            </a:r>
            <a:r>
              <a:rPr lang="es-ES" dirty="0" smtClean="0"/>
              <a:t>dominios </a:t>
            </a:r>
            <a:r>
              <a:rPr lang="es-ES" dirty="0" smtClean="0"/>
              <a:t>definidos por este </a:t>
            </a:r>
            <a:r>
              <a:rPr lang="es-ES" dirty="0" smtClean="0"/>
              <a:t>servidor</a:t>
            </a:r>
            <a:r>
              <a:rPr lang="es-ES" dirty="0" smtClean="0"/>
              <a:t> </a:t>
            </a:r>
            <a:r>
              <a:rPr lang="es-ES" dirty="0" smtClean="0"/>
              <a:t>(resolución directa e inversa).</a:t>
            </a:r>
            <a:endParaRPr lang="es-ES" dirty="0" smtClean="0"/>
          </a:p>
          <a:p>
            <a:pPr lvl="1"/>
            <a:r>
              <a:rPr lang="es-ES" b="1" dirty="0" smtClean="0"/>
              <a:t>[DNS-SERVERS]</a:t>
            </a:r>
            <a:r>
              <a:rPr lang="es-ES" dirty="0" smtClean="0"/>
              <a:t>: </a:t>
            </a:r>
            <a:r>
              <a:rPr lang="es-ES" dirty="0" smtClean="0"/>
              <a:t>direcciones </a:t>
            </a:r>
            <a:r>
              <a:rPr lang="es-ES" dirty="0" smtClean="0"/>
              <a:t>de los servidores DNS </a:t>
            </a:r>
            <a:r>
              <a:rPr lang="es-ES" dirty="0" smtClean="0"/>
              <a:t> para </a:t>
            </a:r>
            <a:r>
              <a:rPr lang="es-ES" dirty="0" smtClean="0"/>
              <a:t>consultas recursivas.</a:t>
            </a:r>
          </a:p>
          <a:p>
            <a:pPr lvl="1"/>
            <a:r>
              <a:rPr lang="es-ES" b="1" dirty="0" smtClean="0"/>
              <a:t>[CHILD-ZONES]</a:t>
            </a:r>
            <a:r>
              <a:rPr lang="es-ES" dirty="0" smtClean="0"/>
              <a:t>: </a:t>
            </a:r>
            <a:r>
              <a:rPr lang="es-ES" dirty="0" smtClean="0"/>
              <a:t>subdominios </a:t>
            </a:r>
            <a:r>
              <a:rPr lang="es-ES" dirty="0" smtClean="0"/>
              <a:t>gestionados por otros servidores DNS.</a:t>
            </a:r>
          </a:p>
          <a:p>
            <a:pPr lvl="1"/>
            <a:r>
              <a:rPr lang="es-ES" b="1" dirty="0" smtClean="0"/>
              <a:t>[ZONE-REPLICATION]</a:t>
            </a:r>
            <a:r>
              <a:rPr lang="es-ES" dirty="0" smtClean="0"/>
              <a:t>: </a:t>
            </a:r>
            <a:r>
              <a:rPr lang="es-ES" dirty="0" smtClean="0"/>
              <a:t>direcciones </a:t>
            </a:r>
            <a:r>
              <a:rPr lang="es-ES" dirty="0" smtClean="0"/>
              <a:t>de los servidores DNS primarios y secundarios para </a:t>
            </a:r>
            <a:r>
              <a:rPr lang="es-ES" dirty="0" smtClean="0"/>
              <a:t>transferencias </a:t>
            </a:r>
            <a:r>
              <a:rPr lang="es-ES" dirty="0" smtClean="0"/>
              <a:t>de zonas.</a:t>
            </a:r>
          </a:p>
          <a:p>
            <a:pPr lvl="1"/>
            <a:r>
              <a:rPr lang="es-ES" b="1" dirty="0" smtClean="0"/>
              <a:t>[TIMINGS]</a:t>
            </a:r>
            <a:r>
              <a:rPr lang="es-ES" dirty="0" smtClean="0"/>
              <a:t>: </a:t>
            </a:r>
            <a:r>
              <a:rPr lang="es-ES" dirty="0" smtClean="0"/>
              <a:t>intervalos </a:t>
            </a:r>
            <a:r>
              <a:rPr lang="es-ES" dirty="0" smtClean="0"/>
              <a:t>de tiempo utilizados por el servidor DHCP y DNS.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DNS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786346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/>
              <a:t>Instalar el paquete del servidor DHCP y los paquetes de </a:t>
            </a:r>
            <a:r>
              <a:rPr lang="es-ES" dirty="0" err="1" smtClean="0"/>
              <a:t>Webmin</a:t>
            </a:r>
            <a:r>
              <a:rPr lang="es-ES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Acceder a </a:t>
            </a:r>
            <a:r>
              <a:rPr lang="es-ES" dirty="0" err="1" smtClean="0"/>
              <a:t>Webmin</a:t>
            </a:r>
            <a:r>
              <a:rPr lang="es-ES" dirty="0" smtClean="0"/>
              <a:t> y seleccionar </a:t>
            </a:r>
            <a:r>
              <a:rPr lang="es-ES" dirty="0" smtClean="0"/>
              <a:t>“</a:t>
            </a:r>
            <a:r>
              <a:rPr lang="es-ES" dirty="0" smtClean="0"/>
              <a:t>Servidores || Servidor de DNS BIND”. </a:t>
            </a:r>
            <a:r>
              <a:rPr lang="es-ES" dirty="0" smtClean="0"/>
              <a:t>A continuación, seleccionar “</a:t>
            </a:r>
            <a:r>
              <a:rPr lang="es-ES" dirty="0" smtClean="0"/>
              <a:t>Crear una nueva zona maestra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Establecer el </a:t>
            </a:r>
            <a:r>
              <a:rPr lang="es-ES" dirty="0" smtClean="0"/>
              <a:t>tipo de zona </a:t>
            </a:r>
            <a:r>
              <a:rPr lang="es-ES" dirty="0" smtClean="0"/>
              <a:t>a “</a:t>
            </a:r>
            <a:r>
              <a:rPr lang="es-ES" dirty="0" smtClean="0"/>
              <a:t>Reenvío (Nombres a Direcciones)”.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Especificar </a:t>
            </a:r>
            <a:r>
              <a:rPr lang="es-ES" dirty="0" smtClean="0"/>
              <a:t>el nombre de </a:t>
            </a:r>
            <a:r>
              <a:rPr lang="es-ES" dirty="0" smtClean="0"/>
              <a:t>dominio.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Dejar marcado </a:t>
            </a:r>
            <a:r>
              <a:rPr lang="es-ES" dirty="0" smtClean="0"/>
              <a:t>“Automático” en la opción “Archivo de Registros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En </a:t>
            </a:r>
            <a:r>
              <a:rPr lang="es-ES" dirty="0" smtClean="0"/>
              <a:t>“</a:t>
            </a:r>
            <a:r>
              <a:rPr lang="es-ES" dirty="0" smtClean="0"/>
              <a:t>Servidor Maestro</a:t>
            </a:r>
            <a:r>
              <a:rPr lang="es-ES" dirty="0" smtClean="0"/>
              <a:t>” </a:t>
            </a:r>
            <a:r>
              <a:rPr lang="es-ES" dirty="0" smtClean="0"/>
              <a:t>especificar el nombre completo del servidor DNS, incluyendo el nombre del dominio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Configuración de un servidor DNS en GNU/Linux</a:t>
            </a:r>
            <a:endParaRPr lang="es-ES" sz="2800" dirty="0">
              <a:solidFill>
                <a:srgbClr val="00B050"/>
              </a:solidFill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 startAt="7"/>
            </a:pPr>
            <a:r>
              <a:rPr lang="es-ES" dirty="0" smtClean="0"/>
              <a:t>Especificar una dirección de correo electrónico del administrador de esta zona.</a:t>
            </a:r>
          </a:p>
          <a:p>
            <a:pPr marL="514350" lvl="0" indent="-514350">
              <a:buFont typeface="+mj-lt"/>
              <a:buAutoNum type="arabicPeriod" startAt="7"/>
            </a:pPr>
            <a:r>
              <a:rPr lang="es-ES" dirty="0" smtClean="0"/>
              <a:t>Pulsar en el botón “Crear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7"/>
            </a:pPr>
            <a:r>
              <a:rPr lang="es-ES" dirty="0" smtClean="0"/>
              <a:t>Volver a la página principal del módulo DNS de </a:t>
            </a:r>
            <a:r>
              <a:rPr lang="es-ES" dirty="0" err="1" smtClean="0"/>
              <a:t>Webmin</a:t>
            </a:r>
            <a:r>
              <a:rPr lang="es-ES" dirty="0" smtClean="0"/>
              <a:t> y pulsar nuevamente en el enlace “Crear una nueva zona maestra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7"/>
            </a:pPr>
            <a:r>
              <a:rPr lang="es-ES" dirty="0" smtClean="0"/>
              <a:t>Establecer </a:t>
            </a:r>
            <a:r>
              <a:rPr lang="es-ES" dirty="0" smtClean="0"/>
              <a:t>el tipo de zona </a:t>
            </a:r>
            <a:r>
              <a:rPr lang="es-ES" dirty="0" smtClean="0"/>
              <a:t>a </a:t>
            </a:r>
            <a:r>
              <a:rPr lang="es-ES" dirty="0" smtClean="0"/>
              <a:t>“Inversas (Direcciones a Nombres)”.</a:t>
            </a:r>
          </a:p>
          <a:p>
            <a:pPr marL="514350" lvl="0" indent="-514350">
              <a:buFont typeface="+mj-lt"/>
              <a:buAutoNum type="arabicPeriod" startAt="7"/>
            </a:pPr>
            <a:r>
              <a:rPr lang="es-ES" dirty="0" smtClean="0"/>
              <a:t>Especificar </a:t>
            </a:r>
            <a:r>
              <a:rPr lang="es-ES" dirty="0" smtClean="0"/>
              <a:t>el nombre de dominio de la zona </a:t>
            </a:r>
            <a:r>
              <a:rPr lang="es-ES" dirty="0" smtClean="0"/>
              <a:t>inversa.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7"/>
            </a:pPr>
            <a:r>
              <a:rPr lang="es-ES" dirty="0" smtClean="0"/>
              <a:t>Marcar </a:t>
            </a:r>
            <a:r>
              <a:rPr lang="es-ES" dirty="0" smtClean="0"/>
              <a:t>“Automático” en la opción “Archivo de Registros</a:t>
            </a:r>
            <a:r>
              <a:rPr lang="es-ES" dirty="0" smtClean="0"/>
              <a:t>”.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Configuración de un servidor DNS en GNU/Linux</a:t>
            </a:r>
            <a:endParaRPr lang="es-ES" sz="2800" dirty="0">
              <a:solidFill>
                <a:srgbClr val="00B050"/>
              </a:solidFill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 startAt="13"/>
            </a:pPr>
            <a:r>
              <a:rPr lang="es-ES" dirty="0" smtClean="0"/>
              <a:t>En el campo “Servidor Maestro”, especificar el nombre completo del servidor </a:t>
            </a:r>
            <a:r>
              <a:rPr lang="es-ES" dirty="0" smtClean="0"/>
              <a:t>DNS.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13"/>
            </a:pPr>
            <a:r>
              <a:rPr lang="es-ES" dirty="0" smtClean="0"/>
              <a:t>Especificar </a:t>
            </a:r>
            <a:r>
              <a:rPr lang="es-ES" dirty="0" smtClean="0"/>
              <a:t>una dirección de correo electrónico del administrador de esta </a:t>
            </a:r>
            <a:r>
              <a:rPr lang="es-ES" dirty="0" smtClean="0"/>
              <a:t>zona.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13"/>
            </a:pPr>
            <a:r>
              <a:rPr lang="es-ES" dirty="0" smtClean="0"/>
              <a:t>Pulsar </a:t>
            </a:r>
            <a:r>
              <a:rPr lang="es-ES" dirty="0" smtClean="0"/>
              <a:t>en el botón “Crear” para crear la zona inversa</a:t>
            </a:r>
            <a:r>
              <a:rPr lang="es-ES" dirty="0" smtClean="0"/>
              <a:t>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13"/>
            </a:pPr>
            <a:r>
              <a:rPr lang="es-ES" dirty="0" smtClean="0"/>
              <a:t>Volver a acceder a la ventana de edición de la zona maestra de resolución directa </a:t>
            </a:r>
            <a:r>
              <a:rPr lang="es-ES" dirty="0" smtClean="0"/>
              <a:t>y </a:t>
            </a:r>
            <a:r>
              <a:rPr lang="es-ES" dirty="0" smtClean="0"/>
              <a:t>pulsar el icono “Dirección” para añadir un registro </a:t>
            </a:r>
            <a:r>
              <a:rPr lang="es-ES" i="1" dirty="0" smtClean="0"/>
              <a:t>A</a:t>
            </a:r>
            <a:r>
              <a:rPr lang="es-ES" dirty="0" smtClean="0"/>
              <a:t>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13"/>
            </a:pPr>
            <a:r>
              <a:rPr lang="es-ES" dirty="0" smtClean="0"/>
              <a:t>Para </a:t>
            </a:r>
            <a:r>
              <a:rPr lang="es-ES" dirty="0" smtClean="0"/>
              <a:t>que </a:t>
            </a:r>
            <a:r>
              <a:rPr lang="es-ES" dirty="0" smtClean="0"/>
              <a:t>los cambios tengan </a:t>
            </a:r>
            <a:r>
              <a:rPr lang="es-ES" dirty="0" smtClean="0"/>
              <a:t>efecto </a:t>
            </a:r>
            <a:r>
              <a:rPr lang="es-ES" dirty="0" smtClean="0"/>
              <a:t>hay que reiniciar el proceso </a:t>
            </a:r>
            <a:r>
              <a:rPr lang="es-ES" dirty="0" smtClean="0"/>
              <a:t>demonio.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cliente DNS en Windows XP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L:\Libros\GS_SRI\Figuras\rev1\Libro\2. JPG Color\Figura2.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2712" y="1600200"/>
            <a:ext cx="691857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s-ES" sz="2800" dirty="0" smtClean="0">
                <a:solidFill>
                  <a:srgbClr val="00B050"/>
                </a:solidFill>
              </a:rPr>
              <a:t>Configuración de un cliente DNS en Windows 7</a:t>
            </a:r>
          </a:p>
        </p:txBody>
      </p:sp>
      <p:pic>
        <p:nvPicPr>
          <p:cNvPr id="3074" name="Picture 2" descr="L:\Libros\GS_SRI\Figuras\rev1\Libro\2. JPG Color\Figura2.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0418" y="1600200"/>
            <a:ext cx="5763164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s-ES" sz="2800" dirty="0" smtClean="0">
                <a:solidFill>
                  <a:srgbClr val="00B050"/>
                </a:solidFill>
              </a:rPr>
              <a:t>Configuración de un cliente DNS en </a:t>
            </a:r>
            <a:r>
              <a:rPr lang="es-ES" sz="2800" dirty="0" err="1" smtClean="0">
                <a:solidFill>
                  <a:srgbClr val="00B050"/>
                </a:solidFill>
              </a:rPr>
              <a:t>OpenSUSE</a:t>
            </a:r>
            <a:endParaRPr lang="es-ES" sz="2800" dirty="0" smtClean="0">
              <a:solidFill>
                <a:srgbClr val="00B050"/>
              </a:solidFill>
            </a:endParaRPr>
          </a:p>
        </p:txBody>
      </p:sp>
      <p:pic>
        <p:nvPicPr>
          <p:cNvPr id="4098" name="Picture 2" descr="L:\Libros\GS_SRI\Figuras\rev1\Libro\2. JPG Color\Figura2.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3953" y="1643050"/>
            <a:ext cx="6372757" cy="4480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" dirty="0" smtClean="0"/>
              <a:t>2.1	INTRODUCCIÓN</a:t>
            </a:r>
          </a:p>
          <a:p>
            <a:pPr>
              <a:buNone/>
            </a:pPr>
            <a:r>
              <a:rPr lang="es-ES" dirty="0" smtClean="0"/>
              <a:t>2.2	REGISTRO DE UN DOMINIO EN INTERNET</a:t>
            </a:r>
          </a:p>
          <a:p>
            <a:pPr>
              <a:buNone/>
            </a:pPr>
            <a:r>
              <a:rPr lang="es-ES" dirty="0" smtClean="0"/>
              <a:t>2.3	CUESTIONES RELATIVAS A LA SEGURIDAD</a:t>
            </a:r>
          </a:p>
          <a:p>
            <a:pPr>
              <a:buNone/>
            </a:pPr>
            <a:r>
              <a:rPr lang="es-ES" dirty="0" smtClean="0"/>
              <a:t>2.4	CONFIGURACIÓN DE UN SERVIDOR DNS</a:t>
            </a:r>
          </a:p>
          <a:p>
            <a:pPr>
              <a:buNone/>
            </a:pPr>
            <a:r>
              <a:rPr lang="es-ES" dirty="0" smtClean="0"/>
              <a:t>	</a:t>
            </a:r>
            <a:r>
              <a:rPr lang="en-GB" dirty="0" smtClean="0"/>
              <a:t>2.4.1	</a:t>
            </a:r>
            <a:r>
              <a:rPr lang="en-GB" dirty="0" err="1" smtClean="0"/>
              <a:t>Instalación</a:t>
            </a:r>
            <a:r>
              <a:rPr lang="en-GB" dirty="0" smtClean="0"/>
              <a:t> en Microsoft Windows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2.4.2	Instalación en GNU/Linux</a:t>
            </a:r>
          </a:p>
          <a:p>
            <a:pPr>
              <a:buNone/>
            </a:pPr>
            <a:r>
              <a:rPr lang="es-ES" dirty="0" smtClean="0"/>
              <a:t>	2.4.3	Problemas del servidor DNS</a:t>
            </a:r>
          </a:p>
          <a:p>
            <a:pPr>
              <a:buNone/>
            </a:pPr>
            <a:r>
              <a:rPr lang="es-ES" dirty="0" smtClean="0"/>
              <a:t>2.5	CONFIGURACIÓN DE UN CLIENTE DNS</a:t>
            </a:r>
          </a:p>
          <a:p>
            <a:pPr>
              <a:buNone/>
            </a:pPr>
            <a:r>
              <a:rPr lang="es-ES" dirty="0" smtClean="0"/>
              <a:t>	2.5.1	Configuración en Microsoft Windows</a:t>
            </a:r>
          </a:p>
          <a:p>
            <a:pPr>
              <a:buNone/>
            </a:pPr>
            <a:r>
              <a:rPr lang="es-ES" dirty="0" smtClean="0"/>
              <a:t>	2.5.2	Configuración en GNU/Linux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s-ES" sz="2800" dirty="0" smtClean="0">
                <a:solidFill>
                  <a:srgbClr val="00B050"/>
                </a:solidFill>
              </a:rPr>
              <a:t>Configuración de un cliente DNS en </a:t>
            </a:r>
            <a:r>
              <a:rPr lang="es-ES" sz="2800" dirty="0" err="1" smtClean="0">
                <a:solidFill>
                  <a:srgbClr val="00B050"/>
                </a:solidFill>
              </a:rPr>
              <a:t>Fedora</a:t>
            </a:r>
            <a:endParaRPr lang="es-ES" sz="2800" dirty="0" smtClean="0">
              <a:solidFill>
                <a:srgbClr val="00B050"/>
              </a:solidFill>
            </a:endParaRPr>
          </a:p>
        </p:txBody>
      </p:sp>
      <p:pic>
        <p:nvPicPr>
          <p:cNvPr id="5122" name="Picture 2" descr="L:\Libros\GS_SRI\Figuras\rev1\Libro\2. JPG Color\Figura2.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1225" y="1610519"/>
            <a:ext cx="4781550" cy="4505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es-ES" sz="2800" dirty="0" smtClean="0">
                <a:solidFill>
                  <a:srgbClr val="00B050"/>
                </a:solidFill>
              </a:rPr>
              <a:t>Configuración de un cliente DNS en </a:t>
            </a:r>
            <a:r>
              <a:rPr lang="es-ES" sz="2800" dirty="0" err="1" smtClean="0">
                <a:solidFill>
                  <a:srgbClr val="00B050"/>
                </a:solidFill>
              </a:rPr>
              <a:t>Debian</a:t>
            </a:r>
            <a:endParaRPr lang="es-ES" sz="2800" dirty="0" smtClean="0">
              <a:solidFill>
                <a:srgbClr val="00B050"/>
              </a:solidFill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Archivo </a:t>
            </a:r>
            <a:r>
              <a:rPr lang="es-ES" i="1" dirty="0" smtClean="0"/>
              <a:t>/</a:t>
            </a:r>
            <a:r>
              <a:rPr lang="es-ES" i="1" dirty="0" err="1" smtClean="0"/>
              <a:t>etc</a:t>
            </a:r>
            <a:r>
              <a:rPr lang="es-ES" i="1" dirty="0" smtClean="0"/>
              <a:t>/</a:t>
            </a:r>
            <a:r>
              <a:rPr lang="es-ES" i="1" dirty="0" err="1" smtClean="0"/>
              <a:t>resolv.conf</a:t>
            </a:r>
            <a:r>
              <a:rPr lang="es-ES" dirty="0" smtClean="0"/>
              <a:t>:</a:t>
            </a:r>
            <a:endParaRPr lang="es-ES" dirty="0" smtClean="0"/>
          </a:p>
          <a:p>
            <a:pPr>
              <a:buNone/>
            </a:pPr>
            <a:r>
              <a:rPr lang="es-ES" sz="26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GB" sz="2600" dirty="0" smtClean="0">
                <a:latin typeface="Courier New" pitchFamily="49" charset="0"/>
                <a:cs typeface="Courier New" pitchFamily="49" charset="0"/>
              </a:rPr>
              <a:t>search bcs.com</a:t>
            </a:r>
            <a:endParaRPr lang="es-ES" sz="26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GB" sz="26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GB" sz="2600" dirty="0" err="1" smtClean="0">
                <a:latin typeface="Courier New" pitchFamily="49" charset="0"/>
                <a:cs typeface="Courier New" pitchFamily="49" charset="0"/>
              </a:rPr>
              <a:t>nameserver</a:t>
            </a:r>
            <a:r>
              <a:rPr lang="en-GB" sz="2600" dirty="0" smtClean="0">
                <a:latin typeface="Courier New" pitchFamily="49" charset="0"/>
                <a:cs typeface="Courier New" pitchFamily="49" charset="0"/>
              </a:rPr>
              <a:t> 80.59.249.202</a:t>
            </a:r>
            <a:endParaRPr lang="es-ES" sz="26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GB" sz="26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GB" sz="2600" dirty="0" err="1" smtClean="0">
                <a:latin typeface="Courier New" pitchFamily="49" charset="0"/>
                <a:cs typeface="Courier New" pitchFamily="49" charset="0"/>
              </a:rPr>
              <a:t>nameserver</a:t>
            </a:r>
            <a:r>
              <a:rPr lang="en-GB" sz="2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600" dirty="0" smtClean="0">
                <a:latin typeface="Courier New" pitchFamily="49" charset="0"/>
                <a:cs typeface="Courier New" pitchFamily="49" charset="0"/>
              </a:rPr>
              <a:t>80.59.249.254</a:t>
            </a:r>
          </a:p>
          <a:p>
            <a:r>
              <a:rPr lang="es-ES" dirty="0" smtClean="0"/>
              <a:t>Archivo </a:t>
            </a:r>
            <a:r>
              <a:rPr lang="es-ES" i="1" dirty="0" smtClean="0"/>
              <a:t>/</a:t>
            </a:r>
            <a:r>
              <a:rPr lang="es-ES" i="1" dirty="0" err="1" smtClean="0"/>
              <a:t>etc</a:t>
            </a:r>
            <a:r>
              <a:rPr lang="es-ES" i="1" dirty="0" smtClean="0"/>
              <a:t>/</a:t>
            </a:r>
            <a:r>
              <a:rPr lang="es-ES" i="1" dirty="0" err="1" smtClean="0"/>
              <a:t>defaultdomain</a:t>
            </a:r>
            <a:r>
              <a:rPr lang="es-ES" dirty="0" smtClean="0"/>
              <a:t>: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</a:t>
            </a:r>
            <a:r>
              <a:rPr lang="es-ES" sz="26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s-ES" sz="2600" dirty="0" smtClean="0">
                <a:latin typeface="Courier New" pitchFamily="49" charset="0"/>
                <a:cs typeface="Courier New" pitchFamily="49" charset="0"/>
              </a:rPr>
              <a:t>bcs.com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s-ES" dirty="0" smtClean="0"/>
              <a:t>Identificar y describir los escenarios en los que surge la necesidad de un servicio de resolución de nombres.</a:t>
            </a:r>
          </a:p>
          <a:p>
            <a:r>
              <a:rPr lang="es-ES" dirty="0" smtClean="0"/>
              <a:t> Clasificar los principales mecanismos de resolución de nombres. </a:t>
            </a:r>
          </a:p>
          <a:p>
            <a:r>
              <a:rPr lang="es-ES" dirty="0" smtClean="0"/>
              <a:t> Describir la estructura, nomenclatura y funcionalidad de los sistemas de nombres jerárquicos. </a:t>
            </a:r>
          </a:p>
          <a:p>
            <a:r>
              <a:rPr lang="es-ES" dirty="0" smtClean="0"/>
              <a:t> Instalar un servicio jerárquico de resolución de nombres en los sistemas operativos Microsoft Windows y Linux.</a:t>
            </a:r>
          </a:p>
          <a:p>
            <a:r>
              <a:rPr lang="es-ES" dirty="0" smtClean="0"/>
              <a:t> Preparar el servicio para almacenar las respuestas procedentes de servidores de redes públicas y servirlas a los equipos de la red local. </a:t>
            </a:r>
          </a:p>
          <a:p>
            <a:r>
              <a:rPr lang="es-ES" dirty="0" smtClean="0"/>
              <a:t> Añadir registros de nombres correspondientes a una zona nueva, con opciones relativas a servidores de correo y alias. </a:t>
            </a:r>
          </a:p>
          <a:p>
            <a:r>
              <a:rPr lang="es-ES" dirty="0" smtClean="0"/>
              <a:t> Realizar transferencias de zona entre dos o más servidores. </a:t>
            </a:r>
          </a:p>
          <a:p>
            <a:r>
              <a:rPr lang="es-ES" dirty="0" smtClean="0"/>
              <a:t> Comprobar el funcionamiento correcto del servidor y corregir problemas.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ES" dirty="0" smtClean="0"/>
              <a:t>El </a:t>
            </a:r>
            <a:r>
              <a:rPr lang="es-ES" b="1" dirty="0" smtClean="0"/>
              <a:t>DNS</a:t>
            </a:r>
            <a:r>
              <a:rPr lang="es-ES" dirty="0" smtClean="0"/>
              <a:t> </a:t>
            </a:r>
            <a:r>
              <a:rPr lang="es-ES" dirty="0" smtClean="0"/>
              <a:t>(</a:t>
            </a:r>
            <a:r>
              <a:rPr lang="es-ES" i="1" dirty="0" err="1" smtClean="0"/>
              <a:t>Domain</a:t>
            </a:r>
            <a:r>
              <a:rPr lang="es-ES" i="1" dirty="0" smtClean="0"/>
              <a:t> </a:t>
            </a:r>
            <a:r>
              <a:rPr lang="es-ES" i="1" dirty="0" err="1" smtClean="0"/>
              <a:t>Name</a:t>
            </a:r>
            <a:r>
              <a:rPr lang="es-ES" i="1" dirty="0" smtClean="0"/>
              <a:t> </a:t>
            </a:r>
            <a:r>
              <a:rPr lang="es-ES" i="1" dirty="0" err="1" smtClean="0"/>
              <a:t>System</a:t>
            </a:r>
            <a:r>
              <a:rPr lang="es-ES" dirty="0" smtClean="0"/>
              <a:t> o </a:t>
            </a:r>
            <a:r>
              <a:rPr lang="es-ES" i="1" dirty="0" smtClean="0"/>
              <a:t>Sistema de Nombres de Dominio</a:t>
            </a:r>
            <a:r>
              <a:rPr lang="es-ES" dirty="0" smtClean="0"/>
              <a:t>) se utiliza para que los usuarios de Internet no tengan que trabajar con direcciones de transporte IPv4 o IPv6. Ejemplos:</a:t>
            </a:r>
          </a:p>
          <a:p>
            <a:pPr lvl="1"/>
            <a:r>
              <a:rPr lang="es-ES" i="1" dirty="0" smtClean="0"/>
              <a:t>15.234.88.126:80</a:t>
            </a:r>
          </a:p>
          <a:p>
            <a:pPr lvl="1"/>
            <a:r>
              <a:rPr lang="es-ES" i="1" dirty="0" smtClean="0"/>
              <a:t>[</a:t>
            </a:r>
            <a:r>
              <a:rPr lang="es-ES" i="1" dirty="0" smtClean="0"/>
              <a:t>2001:4898::1002:20f:1fff:feff:b3a3]:</a:t>
            </a:r>
            <a:r>
              <a:rPr lang="es-ES" i="1" dirty="0" smtClean="0"/>
              <a:t>80</a:t>
            </a:r>
          </a:p>
          <a:p>
            <a:pPr>
              <a:buNone/>
            </a:pPr>
            <a:r>
              <a:rPr lang="es-ES" dirty="0" smtClean="0"/>
              <a:t>A </a:t>
            </a:r>
            <a:r>
              <a:rPr lang="es-ES" dirty="0" smtClean="0"/>
              <a:t>las personas nos cuesta mucho menos trabajo recordar un nombre o una palabra, </a:t>
            </a:r>
            <a:r>
              <a:rPr lang="es-ES" dirty="0" smtClean="0"/>
              <a:t>por ejemplo:</a:t>
            </a:r>
          </a:p>
          <a:p>
            <a:pPr lvl="1"/>
            <a:r>
              <a:rPr lang="es-ES" i="1" dirty="0" smtClean="0"/>
              <a:t>www.fsf.org.</a:t>
            </a:r>
          </a:p>
          <a:p>
            <a:pPr>
              <a:buNone/>
            </a:pPr>
            <a:r>
              <a:rPr lang="es-ES" dirty="0" smtClean="0"/>
              <a:t>El DNS convierte automáticamente las direcciones de dominio en direcciones numéricas </a:t>
            </a:r>
            <a:r>
              <a:rPr lang="es-ES" dirty="0" smtClean="0"/>
              <a:t>de transporte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77500" lnSpcReduction="20000"/>
          </a:bodyPr>
          <a:lstStyle/>
          <a:p>
            <a:r>
              <a:rPr lang="es-ES" dirty="0" smtClean="0"/>
              <a:t>Las direcciones de dominio forman una clasificación jerárquica de nombres separados por puntos</a:t>
            </a:r>
            <a:r>
              <a:rPr lang="es-ES" dirty="0" smtClean="0"/>
              <a:t>.</a:t>
            </a:r>
          </a:p>
          <a:p>
            <a:r>
              <a:rPr lang="es-ES" dirty="0" smtClean="0"/>
              <a:t> </a:t>
            </a:r>
            <a:r>
              <a:rPr lang="es-ES" dirty="0" smtClean="0"/>
              <a:t>A un nivel </a:t>
            </a:r>
            <a:r>
              <a:rPr lang="es-ES" dirty="0" smtClean="0"/>
              <a:t>superior se definen </a:t>
            </a:r>
            <a:r>
              <a:rPr lang="es-ES" dirty="0" smtClean="0"/>
              <a:t>los </a:t>
            </a:r>
            <a:r>
              <a:rPr lang="es-ES" b="1" dirty="0" smtClean="0"/>
              <a:t>nombres </a:t>
            </a:r>
            <a:r>
              <a:rPr lang="es-ES" b="1" dirty="0" smtClean="0"/>
              <a:t>genéricos</a:t>
            </a:r>
            <a:r>
              <a:rPr lang="es-ES" dirty="0" smtClean="0"/>
              <a:t>.</a:t>
            </a:r>
          </a:p>
          <a:p>
            <a:r>
              <a:rPr lang="es-ES" dirty="0" smtClean="0"/>
              <a:t>A un nivel inferior se define </a:t>
            </a:r>
            <a:r>
              <a:rPr lang="es-ES" dirty="0" smtClean="0"/>
              <a:t>el nombre distintivo de la organización (</a:t>
            </a:r>
            <a:r>
              <a:rPr lang="es-ES" i="1" dirty="0" smtClean="0"/>
              <a:t>nombre de segundo nivel</a:t>
            </a:r>
            <a:r>
              <a:rPr lang="es-ES" dirty="0" smtClean="0"/>
              <a:t>).</a:t>
            </a:r>
          </a:p>
          <a:p>
            <a:r>
              <a:rPr lang="es-ES" dirty="0" smtClean="0"/>
              <a:t>Dentro </a:t>
            </a:r>
            <a:r>
              <a:rPr lang="es-ES" dirty="0" smtClean="0"/>
              <a:t>de </a:t>
            </a:r>
            <a:r>
              <a:rPr lang="es-ES" dirty="0" err="1" smtClean="0"/>
              <a:t>cadaa</a:t>
            </a:r>
            <a:r>
              <a:rPr lang="es-ES" dirty="0" smtClean="0"/>
              <a:t> </a:t>
            </a:r>
            <a:r>
              <a:rPr lang="es-ES" dirty="0" smtClean="0"/>
              <a:t>organización pueden definirse </a:t>
            </a:r>
            <a:r>
              <a:rPr lang="es-ES" dirty="0" smtClean="0"/>
              <a:t>subdominios.</a:t>
            </a:r>
          </a:p>
          <a:p>
            <a:r>
              <a:rPr lang="es-ES" dirty="0" smtClean="0"/>
              <a:t>Un </a:t>
            </a:r>
            <a:r>
              <a:rPr lang="es-ES" b="1" dirty="0" smtClean="0"/>
              <a:t>dominio</a:t>
            </a:r>
            <a:r>
              <a:rPr lang="es-ES" dirty="0" smtClean="0"/>
              <a:t> está formado por el espacio de nombres que comparten el mismo dominio de primer nivel y segundo </a:t>
            </a:r>
            <a:r>
              <a:rPr lang="es-ES" dirty="0" smtClean="0"/>
              <a:t>nivel.</a:t>
            </a:r>
            <a:endParaRPr lang="es-ES" dirty="0" smtClean="0"/>
          </a:p>
          <a:p>
            <a:r>
              <a:rPr lang="es-ES" dirty="0" smtClean="0"/>
              <a:t>Una </a:t>
            </a:r>
            <a:r>
              <a:rPr lang="es-ES" b="1" dirty="0" smtClean="0"/>
              <a:t>zona</a:t>
            </a:r>
            <a:r>
              <a:rPr lang="es-ES" dirty="0" smtClean="0"/>
              <a:t> </a:t>
            </a:r>
            <a:r>
              <a:rPr lang="es-ES" dirty="0" smtClean="0"/>
              <a:t>está definida por un conjunto de dominios y/o subdominios</a:t>
            </a:r>
            <a:r>
              <a:rPr lang="es-ES" dirty="0" smtClean="0"/>
              <a:t>.</a:t>
            </a:r>
          </a:p>
          <a:p>
            <a:r>
              <a:rPr lang="es-ES" dirty="0" smtClean="0"/>
              <a:t>La información de zona está estructurada en forma de </a:t>
            </a:r>
            <a:r>
              <a:rPr lang="es-ES" b="1" dirty="0" smtClean="0"/>
              <a:t>registros de </a:t>
            </a:r>
            <a:r>
              <a:rPr lang="es-ES" b="1" dirty="0" smtClean="0"/>
              <a:t>recursos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:\Libros\GS_SRI\Figuras\rev1\Libro\2. JPG Color\Figura2.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143116"/>
            <a:ext cx="5340946" cy="3149789"/>
          </a:xfrm>
          <a:prstGeom prst="rect">
            <a:avLst/>
          </a:prstGeom>
          <a:noFill/>
        </p:spPr>
      </p:pic>
      <p:sp>
        <p:nvSpPr>
          <p:cNvPr id="8" name="1 Título"/>
          <p:cNvSpPr txBox="1">
            <a:spLocks/>
          </p:cNvSpPr>
          <p:nvPr/>
        </p:nvSpPr>
        <p:spPr>
          <a:xfrm>
            <a:off x="1714480" y="1214422"/>
            <a:ext cx="5472122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Consulta recursiva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es-ES" dirty="0" smtClean="0"/>
              <a:t>Tipos de resoluciones:</a:t>
            </a:r>
          </a:p>
          <a:p>
            <a:r>
              <a:rPr lang="es-ES" b="1" dirty="0" smtClean="0"/>
              <a:t>Directa</a:t>
            </a:r>
            <a:r>
              <a:rPr lang="es-ES" dirty="0" smtClean="0"/>
              <a:t>: se obtiene una dirección IP a partir de un nombre de equipo.</a:t>
            </a:r>
          </a:p>
          <a:p>
            <a:r>
              <a:rPr lang="es-ES" b="1" dirty="0" smtClean="0"/>
              <a:t>Inversa</a:t>
            </a:r>
            <a:r>
              <a:rPr lang="es-ES" dirty="0" smtClean="0"/>
              <a:t>: se obtiene un nombre de equipo a partir de su dirección IP.</a:t>
            </a:r>
            <a:endParaRPr lang="es-E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Acceder a </a:t>
            </a:r>
            <a:r>
              <a:rPr lang="es-ES" dirty="0" smtClean="0"/>
              <a:t>“</a:t>
            </a:r>
            <a:r>
              <a:rPr lang="es-ES" dirty="0" smtClean="0"/>
              <a:t>Inicio || Herramientas administrativas || Administración del servidor”. </a:t>
            </a:r>
            <a:r>
              <a:rPr lang="es-ES" dirty="0" smtClean="0"/>
              <a:t>Seleccionar </a:t>
            </a:r>
            <a:r>
              <a:rPr lang="es-ES" dirty="0" smtClean="0"/>
              <a:t>“Administrador del servidor || Funciones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Pulsar en el enlace “Agregar funciones</a:t>
            </a:r>
            <a:r>
              <a:rPr lang="es-ES" dirty="0" smtClean="0"/>
              <a:t>” y después pulsar en el </a:t>
            </a:r>
            <a:r>
              <a:rPr lang="es-ES" dirty="0" smtClean="0"/>
              <a:t>botón “Siguiente”.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Activar </a:t>
            </a:r>
            <a:r>
              <a:rPr lang="es-ES" dirty="0" smtClean="0"/>
              <a:t>la casilla de verificación “Servidor DNS</a:t>
            </a:r>
            <a:r>
              <a:rPr lang="es-ES" dirty="0" smtClean="0"/>
              <a:t>” y después pulsar </a:t>
            </a:r>
            <a:r>
              <a:rPr lang="es-ES" dirty="0" smtClean="0"/>
              <a:t>en el botón “Siguiente”.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En la </a:t>
            </a:r>
            <a:r>
              <a:rPr lang="es-ES" dirty="0" smtClean="0"/>
              <a:t>siguiente ventana </a:t>
            </a:r>
            <a:r>
              <a:rPr lang="es-ES" dirty="0" smtClean="0"/>
              <a:t>volvemos a pulsar en </a:t>
            </a:r>
            <a:r>
              <a:rPr lang="es-ES" dirty="0" smtClean="0"/>
              <a:t>el botón “Siguiente”.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Finalmente, pulsamos </a:t>
            </a:r>
            <a:r>
              <a:rPr lang="es-ES" dirty="0" smtClean="0"/>
              <a:t>en el botón “Instalar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La configuración del servidor </a:t>
            </a:r>
            <a:r>
              <a:rPr lang="es-ES" dirty="0" smtClean="0"/>
              <a:t>DNS </a:t>
            </a:r>
            <a:r>
              <a:rPr lang="es-ES" dirty="0" smtClean="0"/>
              <a:t>es accesible desde “</a:t>
            </a:r>
            <a:r>
              <a:rPr lang="es-ES" dirty="0" smtClean="0"/>
              <a:t>Inicio || Herramientas administrativas || DNS</a:t>
            </a:r>
            <a:r>
              <a:rPr lang="es-ES" dirty="0" smtClean="0"/>
              <a:t>”.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DNS con Windows Server 2008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smtClean="0"/>
              <a:t>Sistema de Nombres de Dominio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noProof="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Configuración de un servidor DNS con Windows Server 2008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 startAt="7"/>
            </a:pPr>
            <a:r>
              <a:rPr lang="es-ES" dirty="0" smtClean="0"/>
              <a:t>En </a:t>
            </a:r>
            <a:r>
              <a:rPr lang="es-ES" dirty="0" smtClean="0"/>
              <a:t>el árbol de la izquierda, seleccionamos el icono “Zonas de búsqueda directa</a:t>
            </a:r>
            <a:r>
              <a:rPr lang="es-ES" dirty="0" smtClean="0"/>
              <a:t>” y después “</a:t>
            </a:r>
            <a:r>
              <a:rPr lang="es-ES" dirty="0" smtClean="0"/>
              <a:t>Acción || Zona nueva...”. </a:t>
            </a:r>
            <a:r>
              <a:rPr lang="es-ES" dirty="0" smtClean="0"/>
              <a:t>A continuación, pulsamos </a:t>
            </a:r>
            <a:r>
              <a:rPr lang="es-ES" dirty="0" smtClean="0"/>
              <a:t>el botón “Siguiente</a:t>
            </a:r>
            <a:r>
              <a:rPr lang="es-ES" dirty="0" smtClean="0"/>
              <a:t>”.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7"/>
            </a:pPr>
            <a:r>
              <a:rPr lang="es-ES" dirty="0" smtClean="0"/>
              <a:t>Indicamos el tipo de zona, que puede </a:t>
            </a:r>
            <a:r>
              <a:rPr lang="es-ES" dirty="0" smtClean="0"/>
              <a:t>ser:</a:t>
            </a:r>
          </a:p>
          <a:p>
            <a:pPr lvl="2"/>
            <a:r>
              <a:rPr lang="es-ES" b="1" dirty="0" smtClean="0"/>
              <a:t>Zona </a:t>
            </a:r>
            <a:r>
              <a:rPr lang="es-ES" b="1" dirty="0" smtClean="0"/>
              <a:t>principal</a:t>
            </a:r>
            <a:r>
              <a:rPr lang="es-ES" dirty="0" smtClean="0"/>
              <a:t>.</a:t>
            </a:r>
          </a:p>
          <a:p>
            <a:pPr lvl="2"/>
            <a:r>
              <a:rPr lang="es-ES" dirty="0" smtClean="0"/>
              <a:t> </a:t>
            </a:r>
            <a:r>
              <a:rPr lang="es-ES" b="1" dirty="0" smtClean="0"/>
              <a:t>Zona secundaria</a:t>
            </a:r>
            <a:r>
              <a:rPr lang="es-ES" dirty="0" smtClean="0"/>
              <a:t>.</a:t>
            </a:r>
            <a:endParaRPr lang="es-ES" dirty="0" smtClean="0"/>
          </a:p>
          <a:p>
            <a:pPr lvl="2"/>
            <a:r>
              <a:rPr lang="es-ES" b="1" dirty="0" smtClean="0"/>
              <a:t>Zona de rutas </a:t>
            </a:r>
            <a:r>
              <a:rPr lang="es-ES" b="1" dirty="0" smtClean="0"/>
              <a:t>internas</a:t>
            </a:r>
            <a:r>
              <a:rPr lang="es-ES" dirty="0" smtClean="0"/>
              <a:t>.</a:t>
            </a:r>
            <a:endParaRPr lang="es-ES" dirty="0" smtClean="0"/>
          </a:p>
          <a:p>
            <a:pPr marL="514350" lvl="0" indent="-514350">
              <a:buFont typeface="+mj-lt"/>
              <a:buAutoNum type="arabicPeriod" startAt="9"/>
            </a:pPr>
            <a:r>
              <a:rPr lang="es-ES" dirty="0" smtClean="0"/>
              <a:t>Seleccionamos “</a:t>
            </a:r>
            <a:r>
              <a:rPr lang="es-ES" dirty="0" smtClean="0"/>
              <a:t>Zona principal</a:t>
            </a:r>
            <a:r>
              <a:rPr lang="es-ES" dirty="0" smtClean="0"/>
              <a:t>” y </a:t>
            </a:r>
            <a:r>
              <a:rPr lang="es-ES" dirty="0" smtClean="0"/>
              <a:t>pulsamos en el botón “Siguiente</a:t>
            </a:r>
            <a:r>
              <a:rPr lang="es-ES" dirty="0" smtClean="0"/>
              <a:t>”.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1343</Words>
  <Application>Microsoft Office PowerPoint</Application>
  <PresentationFormat>Presentación en pantalla (4:3)</PresentationFormat>
  <Paragraphs>149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Tema de Office</vt:lpstr>
      <vt:lpstr>Capítulo 2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  <vt:lpstr>Sistema de Nombres de Dominio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paco</cp:lastModifiedBy>
  <cp:revision>27</cp:revision>
  <dcterms:created xsi:type="dcterms:W3CDTF">2011-06-06T16:21:34Z</dcterms:created>
  <dcterms:modified xsi:type="dcterms:W3CDTF">2011-06-06T21:40:42Z</dcterms:modified>
</cp:coreProperties>
</file>