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Capítulo 5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Terminal Remoto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571472" y="2857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dirty="0" smtClean="0">
                <a:latin typeface="+mj-lt"/>
                <a:ea typeface="+mj-ea"/>
                <a:cs typeface="+mj-cs"/>
              </a:rPr>
              <a:t>Servicios de Red e Internet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r>
              <a:rPr lang="es-ES_tradnl" dirty="0" smtClean="0"/>
              <a:t>Se incluye en Windows 2000 Server, 2003 Server y 2008 Server.</a:t>
            </a:r>
          </a:p>
          <a:p>
            <a:r>
              <a:rPr lang="es-ES_tradnl" dirty="0" smtClean="0"/>
              <a:t>Usa dos modos de funcionamiento:</a:t>
            </a:r>
          </a:p>
          <a:p>
            <a:pPr lvl="1"/>
            <a:r>
              <a:rPr lang="es-ES_tradnl" b="1" dirty="0" smtClean="0"/>
              <a:t>Modo de administración remota</a:t>
            </a:r>
            <a:r>
              <a:rPr lang="es-ES_tradnl" dirty="0" smtClean="0"/>
              <a:t>.</a:t>
            </a:r>
            <a:endParaRPr lang="es-ES" dirty="0" smtClean="0"/>
          </a:p>
          <a:p>
            <a:pPr lvl="1"/>
            <a:r>
              <a:rPr lang="es-ES_tradnl" b="1" dirty="0" smtClean="0"/>
              <a:t>Modo de servidor de aplicaciones</a:t>
            </a:r>
            <a:r>
              <a:rPr lang="es-ES_tradnl" dirty="0" smtClean="0"/>
              <a:t>.</a:t>
            </a:r>
            <a:endParaRPr lang="es-ES" dirty="0" smtClean="0"/>
          </a:p>
          <a:p>
            <a:r>
              <a:rPr lang="es-ES_tradnl" dirty="0" smtClean="0"/>
              <a:t>Windows 2003 Server y 2008 Server incorporan software separado para cada uno de estos modos. 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Terminal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Server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Terminal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Server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Terminal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Server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Terminal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Server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Terminal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Server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Terminal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Server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Terminal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Server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Terminal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Server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Terminal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Server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Terminal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Server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s-ES" dirty="0" smtClean="0"/>
              <a:t>5.1	FUNCIONAMIENTO DEL SERVICIO</a:t>
            </a:r>
          </a:p>
          <a:p>
            <a:pPr>
              <a:buNone/>
            </a:pPr>
            <a:r>
              <a:rPr lang="es-ES" dirty="0" smtClean="0"/>
              <a:t>	5.1.1	Telnet (</a:t>
            </a:r>
            <a:r>
              <a:rPr lang="es-ES" dirty="0" err="1" smtClean="0"/>
              <a:t>Telematics</a:t>
            </a:r>
            <a:r>
              <a:rPr lang="es-ES" dirty="0" smtClean="0"/>
              <a:t> Network)</a:t>
            </a:r>
          </a:p>
          <a:p>
            <a:pPr>
              <a:buNone/>
            </a:pPr>
            <a:r>
              <a:rPr lang="en-US" dirty="0" smtClean="0"/>
              <a:t>	5.1.2	Rlogin (Remote Login)</a:t>
            </a:r>
            <a:endParaRPr lang="es-ES" dirty="0" smtClean="0"/>
          </a:p>
          <a:p>
            <a:pPr>
              <a:buNone/>
            </a:pPr>
            <a:r>
              <a:rPr lang="en-US" dirty="0" smtClean="0"/>
              <a:t>	5.1.3	SSH (Secure Shell)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5.1.4	X-Terminal</a:t>
            </a:r>
          </a:p>
          <a:p>
            <a:pPr>
              <a:buNone/>
            </a:pPr>
            <a:r>
              <a:rPr lang="es-ES" dirty="0" smtClean="0"/>
              <a:t>	5.1.5	Escritorio remoto VNC</a:t>
            </a:r>
          </a:p>
          <a:p>
            <a:pPr>
              <a:buNone/>
            </a:pPr>
            <a:r>
              <a:rPr lang="es-ES" dirty="0" smtClean="0"/>
              <a:t>	5.1.6	Terminal Server</a:t>
            </a:r>
          </a:p>
          <a:p>
            <a:pPr>
              <a:buNone/>
            </a:pPr>
            <a:r>
              <a:rPr lang="es-ES" dirty="0" smtClean="0"/>
              <a:t>	5.1.7	Acceso remoto mediante interfaz Web</a:t>
            </a:r>
          </a:p>
          <a:p>
            <a:pPr>
              <a:buNone/>
            </a:pPr>
            <a:r>
              <a:rPr lang="es-ES" dirty="0" smtClean="0"/>
              <a:t>5.2	CONFIGURACIÓN DEL SERVICIO DE ACCESO REMOTO</a:t>
            </a:r>
          </a:p>
          <a:p>
            <a:pPr>
              <a:buNone/>
            </a:pPr>
            <a:r>
              <a:rPr lang="es-ES" dirty="0" smtClean="0"/>
              <a:t>	5.2.1	Configuración en Microsoft Windows</a:t>
            </a:r>
          </a:p>
          <a:p>
            <a:pPr>
              <a:buNone/>
            </a:pPr>
            <a:r>
              <a:rPr lang="es-ES" dirty="0" smtClean="0"/>
              <a:t>	5.2.2	Configuración en GNU/Linux</a:t>
            </a:r>
          </a:p>
          <a:p>
            <a:pPr>
              <a:buNone/>
            </a:pPr>
            <a:r>
              <a:rPr lang="es-ES" dirty="0" smtClean="0"/>
              <a:t>5.3	CONFIGURACIÓN DEL CLIENTE DE ACCESO REMOTO</a:t>
            </a:r>
          </a:p>
          <a:p>
            <a:pPr>
              <a:buNone/>
            </a:pPr>
            <a:r>
              <a:rPr lang="es-ES" dirty="0" smtClean="0"/>
              <a:t>	5.3.1	Configuración en Microsoft Windows</a:t>
            </a:r>
          </a:p>
          <a:p>
            <a:pPr>
              <a:buNone/>
            </a:pPr>
            <a:r>
              <a:rPr lang="es-ES" dirty="0" smtClean="0"/>
              <a:t>	5.3.2	Configuración en GNU/Linux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Índice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Acceso Remoto por Interfaz Web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s-ES" b="1" dirty="0" smtClean="0"/>
              <a:t>Escritorio remoto VNC</a:t>
            </a:r>
            <a:r>
              <a:rPr lang="es-ES" dirty="0" smtClean="0"/>
              <a:t>: </a:t>
            </a:r>
            <a:r>
              <a:rPr lang="es-ES" dirty="0" smtClean="0"/>
              <a:t>permite </a:t>
            </a:r>
            <a:r>
              <a:rPr lang="es-ES" dirty="0" smtClean="0"/>
              <a:t>habilitar el puerto 5800 para </a:t>
            </a:r>
            <a:r>
              <a:rPr lang="es-ES" dirty="0" smtClean="0"/>
              <a:t>acceder a este servicio </a:t>
            </a:r>
            <a:r>
              <a:rPr lang="es-ES" dirty="0" smtClean="0"/>
              <a:t>mediante un navegador </a:t>
            </a:r>
            <a:r>
              <a:rPr lang="es-ES" dirty="0" smtClean="0"/>
              <a:t>web.</a:t>
            </a:r>
            <a:endParaRPr lang="es-ES" dirty="0" smtClean="0"/>
          </a:p>
          <a:p>
            <a:pPr lvl="0"/>
            <a:r>
              <a:rPr lang="es-ES" b="1" dirty="0" smtClean="0"/>
              <a:t>Escritorio remoto RDP (Windows XP, 2003 y 2008)</a:t>
            </a:r>
            <a:r>
              <a:rPr lang="es-ES" dirty="0" smtClean="0"/>
              <a:t>: </a:t>
            </a:r>
            <a:r>
              <a:rPr lang="es-ES" dirty="0" smtClean="0"/>
              <a:t>requiere del uso de un servidor IIS y funciona con un </a:t>
            </a:r>
            <a:r>
              <a:rPr lang="es-ES" dirty="0" smtClean="0"/>
              <a:t>control </a:t>
            </a:r>
            <a:r>
              <a:rPr lang="es-ES_tradnl" i="1" dirty="0" smtClean="0"/>
              <a:t>ActiveX</a:t>
            </a:r>
            <a:r>
              <a:rPr lang="es-ES_tradnl" dirty="0" smtClean="0"/>
              <a:t>.</a:t>
            </a:r>
            <a:endParaRPr lang="es-ES" dirty="0" smtClean="0"/>
          </a:p>
          <a:p>
            <a:pPr lvl="0"/>
            <a:r>
              <a:rPr lang="es-ES" b="1" dirty="0" smtClean="0"/>
              <a:t>Administración remota (Windows 2003)</a:t>
            </a:r>
            <a:r>
              <a:rPr lang="es-ES" dirty="0" smtClean="0"/>
              <a:t>: </a:t>
            </a:r>
            <a:r>
              <a:rPr lang="es-ES" dirty="0" smtClean="0"/>
              <a:t>consiste </a:t>
            </a:r>
            <a:r>
              <a:rPr lang="es-ES" dirty="0" smtClean="0"/>
              <a:t>en la creación de un nuevo sitio web (Administración), </a:t>
            </a:r>
            <a:r>
              <a:rPr lang="es-ES" dirty="0" smtClean="0"/>
              <a:t>utilizando </a:t>
            </a:r>
            <a:r>
              <a:rPr lang="es-ES" dirty="0" smtClean="0"/>
              <a:t>SSL a través del puerto 8098</a:t>
            </a:r>
            <a:r>
              <a:rPr lang="es-ES" dirty="0" smtClean="0"/>
              <a:t>.</a:t>
            </a:r>
            <a:endParaRPr lang="es-ES" dirty="0" smtClean="0"/>
          </a:p>
          <a:p>
            <a:pPr lvl="0"/>
            <a:r>
              <a:rPr lang="es-ES" b="1" dirty="0" smtClean="0"/>
              <a:t>Dispositivos de red</a:t>
            </a:r>
            <a:r>
              <a:rPr lang="es-ES" dirty="0" smtClean="0"/>
              <a:t>: </a:t>
            </a:r>
            <a:r>
              <a:rPr lang="es-ES" dirty="0" smtClean="0"/>
              <a:t>alternativa </a:t>
            </a:r>
            <a:r>
              <a:rPr lang="es-ES" dirty="0" smtClean="0"/>
              <a:t>más amigable que la utilización de </a:t>
            </a:r>
            <a:r>
              <a:rPr lang="es-ES" dirty="0" smtClean="0"/>
              <a:t>órdenes para la configuración de </a:t>
            </a:r>
            <a:r>
              <a:rPr lang="es-ES" dirty="0" err="1" smtClean="0"/>
              <a:t>switches</a:t>
            </a:r>
            <a:r>
              <a:rPr lang="es-ES" dirty="0" smtClean="0"/>
              <a:t>, </a:t>
            </a:r>
            <a:r>
              <a:rPr lang="es-ES" dirty="0" err="1" smtClean="0"/>
              <a:t>routers</a:t>
            </a:r>
            <a:r>
              <a:rPr lang="es-ES" dirty="0" smtClean="0"/>
              <a:t>, etc.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Configuración de un servidor Telnet en Windows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107157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Agregar la característica.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Activar el servicio.</a:t>
            </a:r>
            <a:endParaRPr lang="es-ES" dirty="0"/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500034" y="2571744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Configuración de un servidor SSH en Windows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8 Marcador de contenido"/>
          <p:cNvSpPr txBox="1">
            <a:spLocks/>
          </p:cNvSpPr>
          <p:nvPr/>
        </p:nvSpPr>
        <p:spPr>
          <a:xfrm>
            <a:off x="500034" y="3143248"/>
            <a:ext cx="8229600" cy="15716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Instalar </a:t>
            </a:r>
            <a:r>
              <a:rPr kumimoji="0" lang="es-E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OpenSSH</a:t>
            </a: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Crear las cuentas de usuario.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-ES" sz="3200" dirty="0" smtClean="0"/>
              <a:t>Iniciar el servicio.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1 Título"/>
          <p:cNvSpPr txBox="1">
            <a:spLocks/>
          </p:cNvSpPr>
          <p:nvPr/>
        </p:nvSpPr>
        <p:spPr>
          <a:xfrm>
            <a:off x="428596" y="478632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Configuración de un servidor VNC en Windows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8 Marcador de contenido"/>
          <p:cNvSpPr txBox="1">
            <a:spLocks/>
          </p:cNvSpPr>
          <p:nvPr/>
        </p:nvSpPr>
        <p:spPr>
          <a:xfrm>
            <a:off x="500034" y="5500702"/>
            <a:ext cx="8229600" cy="1071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ES" sz="3200" dirty="0" smtClean="0"/>
              <a:t>Instalar </a:t>
            </a:r>
            <a:r>
              <a:rPr lang="es-ES" sz="3200" dirty="0" err="1" smtClean="0"/>
              <a:t>TighVNC</a:t>
            </a:r>
            <a:r>
              <a:rPr lang="es-ES" sz="3200" dirty="0" smtClean="0"/>
              <a:t>, </a:t>
            </a:r>
            <a:r>
              <a:rPr lang="es-ES" sz="3200" dirty="0" err="1" smtClean="0"/>
              <a:t>UltraVNC</a:t>
            </a:r>
            <a:r>
              <a:rPr lang="es-ES" sz="3200" dirty="0" smtClean="0"/>
              <a:t> o </a:t>
            </a:r>
            <a:r>
              <a:rPr lang="es-ES" sz="3200" dirty="0" err="1" smtClean="0"/>
              <a:t>RealVNC</a:t>
            </a: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del Escritorio Remoto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en Windows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dirty="0" err="1" smtClean="0"/>
              <a:t>Aceder</a:t>
            </a:r>
            <a:r>
              <a:rPr lang="es-ES" dirty="0" smtClean="0"/>
              <a:t> </a:t>
            </a:r>
            <a:r>
              <a:rPr lang="es-ES" dirty="0" smtClean="0"/>
              <a:t>al panel de control </a:t>
            </a:r>
            <a:r>
              <a:rPr lang="es-ES" dirty="0" smtClean="0"/>
              <a:t>y seleccionar “</a:t>
            </a:r>
            <a:r>
              <a:rPr lang="es-ES" dirty="0" smtClean="0"/>
              <a:t>Sistema” </a:t>
            </a:r>
            <a:r>
              <a:rPr lang="es-ES" dirty="0" smtClean="0"/>
              <a:t>o </a:t>
            </a:r>
            <a:r>
              <a:rPr lang="es-ES" dirty="0" smtClean="0"/>
              <a:t>“Sistema y Seguridad</a:t>
            </a:r>
            <a:r>
              <a:rPr lang="es-ES" dirty="0" smtClean="0"/>
              <a:t>”. Después, pulsar en “</a:t>
            </a:r>
            <a:r>
              <a:rPr lang="es-ES" dirty="0" smtClean="0"/>
              <a:t>Configuración de Acceso remoto</a:t>
            </a:r>
            <a:r>
              <a:rPr lang="es-ES" dirty="0" smtClean="0"/>
              <a:t>”.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Seleccionar la </a:t>
            </a:r>
            <a:r>
              <a:rPr lang="es-ES" dirty="0" smtClean="0"/>
              <a:t>solapa “Remoto” y </a:t>
            </a:r>
            <a:r>
              <a:rPr lang="es-ES" dirty="0" smtClean="0"/>
              <a:t>activar </a:t>
            </a:r>
            <a:r>
              <a:rPr lang="es-ES" dirty="0" smtClean="0"/>
              <a:t>la opción “Permitir que los usuarios se conecten de manera remota a este equipo</a:t>
            </a:r>
            <a:r>
              <a:rPr lang="es-ES" dirty="0" smtClean="0"/>
              <a:t>”. En  Windows Vista</a:t>
            </a:r>
            <a:r>
              <a:rPr lang="es-ES" dirty="0" smtClean="0"/>
              <a:t>, 7 ó 2008, </a:t>
            </a:r>
            <a:r>
              <a:rPr lang="es-ES" dirty="0" smtClean="0"/>
              <a:t>seleccionar :</a:t>
            </a:r>
            <a:endParaRPr lang="es-ES" dirty="0" smtClean="0"/>
          </a:p>
          <a:p>
            <a:pPr lvl="1"/>
            <a:r>
              <a:rPr lang="es-ES" b="1" dirty="0" smtClean="0"/>
              <a:t>No permitir las conexiones a este equipo</a:t>
            </a:r>
            <a:r>
              <a:rPr lang="es-ES" dirty="0" smtClean="0"/>
              <a:t>.</a:t>
            </a:r>
          </a:p>
          <a:p>
            <a:pPr lvl="1"/>
            <a:r>
              <a:rPr lang="es-ES" b="1" dirty="0" smtClean="0"/>
              <a:t>Permitir las conexiones desde equipos que ejecuten cualquier versión de Escritorio remoto </a:t>
            </a:r>
            <a:r>
              <a:rPr lang="es-ES" dirty="0" smtClean="0"/>
              <a:t>(</a:t>
            </a:r>
            <a:r>
              <a:rPr lang="es-ES" b="1" dirty="0" smtClean="0"/>
              <a:t>menos seguro</a:t>
            </a:r>
            <a:r>
              <a:rPr lang="es-ES" dirty="0" smtClean="0"/>
              <a:t>).</a:t>
            </a:r>
            <a:endParaRPr lang="es-ES" dirty="0" smtClean="0"/>
          </a:p>
          <a:p>
            <a:pPr lvl="1"/>
            <a:r>
              <a:rPr lang="es-ES" b="1" dirty="0" smtClean="0"/>
              <a:t>Permitir solo las conexiones desde equipos que ejecuten Escritorio remoto con Autenticación a nivel de red </a:t>
            </a:r>
            <a:r>
              <a:rPr lang="es-ES" dirty="0" smtClean="0"/>
              <a:t>(</a:t>
            </a:r>
            <a:r>
              <a:rPr lang="es-ES" b="1" dirty="0" smtClean="0"/>
              <a:t>más seguro</a:t>
            </a:r>
            <a:r>
              <a:rPr lang="es-ES" dirty="0" smtClean="0"/>
              <a:t>).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Pulsar </a:t>
            </a:r>
            <a:r>
              <a:rPr lang="es-ES" dirty="0" smtClean="0"/>
              <a:t>el botón “Seleccionar usuarios remotos” (XP y 2003) o “Seleccionar usuarios…” (Vista, 7 y 2008</a:t>
            </a:r>
            <a:r>
              <a:rPr lang="es-ES" dirty="0" smtClean="0"/>
              <a:t>).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Pulsar “</a:t>
            </a:r>
            <a:r>
              <a:rPr lang="es-ES" dirty="0" smtClean="0"/>
              <a:t>Aceptar” en cada uno de los cuadros de diálogo </a:t>
            </a:r>
            <a:r>
              <a:rPr lang="es-ES" dirty="0" smtClean="0"/>
              <a:t>desplegados.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del servidor de aplicaciones en Windows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Terminal Server.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el servicio de licencias de Terminal Server.</a:t>
            </a:r>
            <a:endParaRPr lang="es-ES" dirty="0"/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428596" y="3429000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del interfaz Web en Windows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8 Marcador de contenido"/>
          <p:cNvSpPr txBox="1">
            <a:spLocks/>
          </p:cNvSpPr>
          <p:nvPr/>
        </p:nvSpPr>
        <p:spPr>
          <a:xfrm>
            <a:off x="428596" y="4000504"/>
            <a:ext cx="82296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Instalar VNC,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RDP (con IIS) o la administración remota</a:t>
            </a: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Iniciar el servicio.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Telnet y 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Rlogin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2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el paquete </a:t>
            </a:r>
            <a:r>
              <a:rPr lang="es-ES" i="1" dirty="0" smtClean="0"/>
              <a:t>telnet-server</a:t>
            </a:r>
            <a:r>
              <a:rPr lang="es-ES" dirty="0" smtClean="0"/>
              <a:t> o </a:t>
            </a:r>
            <a:r>
              <a:rPr lang="es-ES" i="1" dirty="0" err="1" smtClean="0"/>
              <a:t>rsh</a:t>
            </a:r>
            <a:r>
              <a:rPr lang="es-ES" i="1" dirty="0" smtClean="0"/>
              <a:t>-server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Configurar </a:t>
            </a:r>
            <a:r>
              <a:rPr lang="es-ES" i="1" dirty="0" err="1" smtClean="0"/>
              <a:t>xinetd</a:t>
            </a:r>
            <a:r>
              <a:rPr lang="es-E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Iniciar </a:t>
            </a:r>
            <a:r>
              <a:rPr lang="es-ES" i="1" dirty="0" err="1" smtClean="0"/>
              <a:t>xinetd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357158" y="3643314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SSH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8 Marcador de contenido"/>
          <p:cNvSpPr txBox="1">
            <a:spLocks/>
          </p:cNvSpPr>
          <p:nvPr/>
        </p:nvSpPr>
        <p:spPr>
          <a:xfrm>
            <a:off x="428596" y="4286256"/>
            <a:ext cx="8229600" cy="190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Instalar el paquete </a:t>
            </a:r>
            <a:r>
              <a:rPr kumimoji="0" lang="es-ES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openssh</a:t>
            </a:r>
            <a:r>
              <a:rPr kumimoji="0" lang="es-ES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-server</a:t>
            </a: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Iniciar el servicio.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una sesión X-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Window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remota 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 smtClean="0"/>
              <a:t>Acceder a “Sistema || Administración || Preferencias de la ventana de Entrada”, pestaña “Remota”.</a:t>
            </a:r>
          </a:p>
          <a:p>
            <a:pPr lvl="0"/>
            <a:r>
              <a:rPr lang="es-ES" dirty="0" smtClean="0"/>
              <a:t>Seleccionar como estilo “Igual que la entrada local”.</a:t>
            </a:r>
          </a:p>
          <a:p>
            <a:pPr lvl="0"/>
            <a:r>
              <a:rPr lang="es-ES" dirty="0" smtClean="0"/>
              <a:t>Pulsar sobre el botón “Configurar XDMCP…” y activar “Confiar en las solicitudes indirectas”.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Ejecutar aplicaciones X-</a:t>
            </a:r>
            <a:r>
              <a:rPr kumimoji="0" lang="es-E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Window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remotas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43246"/>
          </a:xfrm>
        </p:spPr>
        <p:txBody>
          <a:bodyPr/>
          <a:lstStyle/>
          <a:p>
            <a:r>
              <a:rPr lang="es-ES" dirty="0" smtClean="0"/>
              <a:t>Conectarse al servidor por Telnet o SSH.</a:t>
            </a:r>
          </a:p>
          <a:p>
            <a:r>
              <a:rPr lang="es-ES" dirty="0" smtClean="0"/>
              <a:t>Ejecutar (la IP es la del cliente):</a:t>
            </a:r>
          </a:p>
          <a:p>
            <a:pPr lvl="1">
              <a:buNone/>
            </a:pPr>
            <a:r>
              <a:rPr lang="es-ES" sz="2600" dirty="0" smtClean="0">
                <a:latin typeface="Courier New" pitchFamily="49" charset="0"/>
                <a:cs typeface="Courier New" pitchFamily="49" charset="0"/>
              </a:rPr>
              <a:t>$</a:t>
            </a:r>
            <a:r>
              <a:rPr lang="es-ES" sz="2600" dirty="0" err="1" smtClean="0">
                <a:latin typeface="Courier New" pitchFamily="49" charset="0"/>
                <a:cs typeface="Courier New" pitchFamily="49" charset="0"/>
              </a:rPr>
              <a:t>export</a:t>
            </a:r>
            <a:r>
              <a:rPr lang="es-ES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s-ES" sz="2600" dirty="0" smtClean="0">
                <a:latin typeface="Courier New" pitchFamily="49" charset="0"/>
                <a:cs typeface="Courier New" pitchFamily="49" charset="0"/>
              </a:rPr>
              <a:t>DISPLAY=192.168.1.5:1.0</a:t>
            </a:r>
          </a:p>
          <a:p>
            <a:r>
              <a:rPr lang="es-ES" dirty="0" smtClean="0"/>
              <a:t>Ejecutar la orden para que se abra la ventana gráfica.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VNC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3357585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s-ES" b="1" dirty="0" smtClean="0"/>
              <a:t>Activando la administración remota mediante </a:t>
            </a:r>
            <a:r>
              <a:rPr lang="es-ES" b="1" dirty="0" smtClean="0"/>
              <a:t>VNC</a:t>
            </a:r>
            <a:r>
              <a:rPr lang="es-ES" dirty="0" smtClean="0"/>
              <a:t> (</a:t>
            </a:r>
            <a:r>
              <a:rPr lang="es-ES" dirty="0" err="1" smtClean="0"/>
              <a:t>OpenSuSE</a:t>
            </a:r>
            <a:r>
              <a:rPr lang="es-ES" dirty="0" smtClean="0"/>
              <a:t>).</a:t>
            </a:r>
            <a:endParaRPr lang="es-ES" dirty="0" smtClean="0"/>
          </a:p>
          <a:p>
            <a:pPr lvl="0"/>
            <a:r>
              <a:rPr lang="es-ES" b="1" dirty="0" smtClean="0"/>
              <a:t>Entorno KDE</a:t>
            </a:r>
            <a:r>
              <a:rPr lang="es-ES" dirty="0" smtClean="0"/>
              <a:t>: </a:t>
            </a:r>
            <a:r>
              <a:rPr lang="es-ES" dirty="0" smtClean="0"/>
              <a:t>instalar  </a:t>
            </a:r>
            <a:r>
              <a:rPr lang="es-ES" i="1" dirty="0" smtClean="0"/>
              <a:t>kde4-krfb</a:t>
            </a:r>
            <a:r>
              <a:rPr lang="es-ES" dirty="0" smtClean="0"/>
              <a:t> en </a:t>
            </a:r>
            <a:r>
              <a:rPr lang="es-ES" dirty="0" err="1" smtClean="0"/>
              <a:t>OpenSuSE</a:t>
            </a:r>
            <a:r>
              <a:rPr lang="es-ES" dirty="0" smtClean="0"/>
              <a:t> y </a:t>
            </a:r>
            <a:r>
              <a:rPr lang="es-ES" i="1" dirty="0" err="1" smtClean="0"/>
              <a:t>kdenetwork</a:t>
            </a:r>
            <a:r>
              <a:rPr lang="es-ES" i="1" dirty="0" smtClean="0"/>
              <a:t> </a:t>
            </a:r>
            <a:r>
              <a:rPr lang="es-ES" dirty="0" smtClean="0"/>
              <a:t>en </a:t>
            </a:r>
            <a:r>
              <a:rPr lang="es-ES" dirty="0" err="1" smtClean="0"/>
              <a:t>Fedora</a:t>
            </a:r>
            <a:r>
              <a:rPr lang="es-ES" dirty="0" smtClean="0"/>
              <a:t>.</a:t>
            </a:r>
            <a:endParaRPr lang="es-ES" dirty="0" smtClean="0"/>
          </a:p>
          <a:p>
            <a:pPr lvl="0"/>
            <a:r>
              <a:rPr lang="es-ES" b="1" dirty="0" smtClean="0"/>
              <a:t>Entorno </a:t>
            </a:r>
            <a:r>
              <a:rPr lang="es-ES" b="1" dirty="0" smtClean="0"/>
              <a:t>GNOME</a:t>
            </a:r>
            <a:r>
              <a:rPr lang="es-ES" dirty="0" smtClean="0"/>
              <a:t>: herramienta </a:t>
            </a:r>
            <a:r>
              <a:rPr lang="es-ES" i="1" dirty="0" smtClean="0"/>
              <a:t>vino</a:t>
            </a:r>
            <a:r>
              <a:rPr lang="es-ES" dirty="0" smtClean="0"/>
              <a:t>.</a:t>
            </a:r>
            <a:endParaRPr lang="es-ES" dirty="0" smtClean="0"/>
          </a:p>
          <a:p>
            <a:pPr lvl="0"/>
            <a:r>
              <a:rPr lang="es-ES" b="1" dirty="0" smtClean="0"/>
              <a:t>Mediante línea de órdenes</a:t>
            </a:r>
            <a:r>
              <a:rPr lang="es-ES" dirty="0" smtClean="0"/>
              <a:t>: </a:t>
            </a:r>
            <a:r>
              <a:rPr lang="es-ES" dirty="0" smtClean="0"/>
              <a:t>paquetes </a:t>
            </a:r>
            <a:r>
              <a:rPr lang="es-ES" i="1" dirty="0" err="1" smtClean="0"/>
              <a:t>tightvnc</a:t>
            </a:r>
            <a:r>
              <a:rPr lang="es-ES" dirty="0" smtClean="0"/>
              <a:t> (</a:t>
            </a:r>
            <a:r>
              <a:rPr lang="es-ES" dirty="0" err="1" smtClean="0"/>
              <a:t>OpenSuse</a:t>
            </a:r>
            <a:r>
              <a:rPr lang="es-ES" dirty="0" smtClean="0"/>
              <a:t>), </a:t>
            </a:r>
            <a:r>
              <a:rPr lang="es-ES" i="1" dirty="0" err="1" smtClean="0"/>
              <a:t>tigervnc</a:t>
            </a:r>
            <a:r>
              <a:rPr lang="es-ES" i="1" dirty="0" smtClean="0"/>
              <a:t>-server</a:t>
            </a:r>
            <a:r>
              <a:rPr lang="es-ES" dirty="0" smtClean="0"/>
              <a:t> </a:t>
            </a:r>
            <a:r>
              <a:rPr lang="es-ES" dirty="0" smtClean="0"/>
              <a:t>(</a:t>
            </a:r>
            <a:r>
              <a:rPr lang="es-ES" dirty="0" err="1" smtClean="0"/>
              <a:t>Fedora</a:t>
            </a:r>
            <a:r>
              <a:rPr lang="es-ES" dirty="0" smtClean="0"/>
              <a:t>) o </a:t>
            </a:r>
            <a:r>
              <a:rPr lang="es-ES" i="1" dirty="0" err="1" smtClean="0"/>
              <a:t>tightvncserver</a:t>
            </a:r>
            <a:r>
              <a:rPr lang="es-ES" dirty="0" smtClean="0"/>
              <a:t> (</a:t>
            </a:r>
            <a:r>
              <a:rPr lang="es-ES" dirty="0" err="1" smtClean="0"/>
              <a:t>Debian</a:t>
            </a:r>
            <a:r>
              <a:rPr lang="es-ES" dirty="0" smtClean="0"/>
              <a:t>).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357158" y="478632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acceso Web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8 Marcador de contenido"/>
          <p:cNvSpPr txBox="1">
            <a:spLocks/>
          </p:cNvSpPr>
          <p:nvPr/>
        </p:nvSpPr>
        <p:spPr>
          <a:xfrm>
            <a:off x="500034" y="5429264"/>
            <a:ext cx="8229600" cy="8572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es-E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Utilizar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Administración remota (</a:t>
            </a:r>
            <a:r>
              <a:rPr kumimoji="0" lang="es-ES" sz="3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OpenSUSE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), vino (</a:t>
            </a:r>
            <a:r>
              <a:rPr kumimoji="0" lang="es-ES" sz="3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Gnome</a:t>
            </a:r>
            <a:r>
              <a:rPr kumimoji="0" lang="es-E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y </a:t>
            </a:r>
            <a:r>
              <a:rPr lang="es-ES" sz="3200" i="1" dirty="0" err="1" smtClean="0"/>
              <a:t>tightvnc</a:t>
            </a:r>
            <a:r>
              <a:rPr lang="es-ES" sz="3200" dirty="0" smtClean="0"/>
              <a:t> o</a:t>
            </a:r>
            <a:r>
              <a:rPr lang="es-ES" sz="3200" i="1" dirty="0" smtClean="0"/>
              <a:t> </a:t>
            </a:r>
            <a:r>
              <a:rPr lang="es-ES" sz="3200" i="1" dirty="0" err="1" smtClean="0"/>
              <a:t>tigervnc</a:t>
            </a:r>
            <a:r>
              <a:rPr lang="es-ES" sz="3200" i="1" dirty="0" smtClean="0"/>
              <a:t>.</a:t>
            </a:r>
            <a:endParaRPr kumimoji="0" lang="es-E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cliente de terminal remoto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Herramientas instaladas con el sistema operativo: Telnet, SSH, </a:t>
            </a:r>
            <a:r>
              <a:rPr lang="es-ES" dirty="0" err="1" smtClean="0"/>
              <a:t>Rlogin</a:t>
            </a:r>
            <a:r>
              <a:rPr lang="es-ES" dirty="0" smtClean="0"/>
              <a:t>, etc.</a:t>
            </a:r>
          </a:p>
          <a:p>
            <a:r>
              <a:rPr lang="es-ES" dirty="0" err="1" smtClean="0"/>
              <a:t>PuTTY</a:t>
            </a:r>
            <a:r>
              <a:rPr lang="es-ES" dirty="0" smtClean="0"/>
              <a:t>, </a:t>
            </a:r>
            <a:r>
              <a:rPr lang="es-ES" dirty="0" err="1" smtClean="0"/>
              <a:t>OpenSSH</a:t>
            </a:r>
            <a:r>
              <a:rPr lang="es-ES" dirty="0" smtClean="0"/>
              <a:t>.</a:t>
            </a:r>
          </a:p>
          <a:p>
            <a:r>
              <a:rPr lang="es-ES" dirty="0" err="1" smtClean="0"/>
              <a:t>TightVNC</a:t>
            </a:r>
            <a:r>
              <a:rPr lang="es-ES" dirty="0" smtClean="0"/>
              <a:t>, </a:t>
            </a:r>
            <a:r>
              <a:rPr lang="es-ES" dirty="0" err="1" smtClean="0"/>
              <a:t>UltraVNC</a:t>
            </a:r>
            <a:r>
              <a:rPr lang="es-ES" dirty="0" smtClean="0"/>
              <a:t> o </a:t>
            </a:r>
            <a:r>
              <a:rPr lang="es-ES" dirty="0" err="1" smtClean="0"/>
              <a:t>RealVNC</a:t>
            </a:r>
            <a:r>
              <a:rPr lang="es-ES" dirty="0" smtClean="0"/>
              <a:t>.</a:t>
            </a:r>
          </a:p>
          <a:p>
            <a:r>
              <a:rPr lang="es-ES" dirty="0" smtClean="0"/>
              <a:t>Navegador Web.</a:t>
            </a:r>
          </a:p>
          <a:p>
            <a:r>
              <a:rPr lang="es-ES" dirty="0" smtClean="0"/>
              <a:t>En todos los casos hay que </a:t>
            </a:r>
            <a:r>
              <a:rPr lang="es-ES" dirty="0" err="1" smtClean="0"/>
              <a:t>epecificar</a:t>
            </a:r>
            <a:r>
              <a:rPr lang="es-ES" dirty="0" smtClean="0"/>
              <a:t> el nombre o dirección IP del servidor con el que se va a conectar.</a:t>
            </a:r>
            <a:endParaRPr lang="es-E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pPr lvl="0"/>
            <a:r>
              <a:rPr lang="es-ES" dirty="0" smtClean="0"/>
              <a:t>Describir el funcionamiento general del servicio de acceso remoto.</a:t>
            </a:r>
          </a:p>
          <a:p>
            <a:r>
              <a:rPr lang="es-ES" dirty="0" smtClean="0"/>
              <a:t> Describir los distintos modos de acceso remoto.</a:t>
            </a:r>
          </a:p>
          <a:p>
            <a:r>
              <a:rPr lang="es-ES" dirty="0" smtClean="0"/>
              <a:t> Introducir a la utilización de herramientas, órdenes y protocolos para acceso remoto.</a:t>
            </a:r>
          </a:p>
          <a:p>
            <a:r>
              <a:rPr lang="es-ES" dirty="0" smtClean="0"/>
              <a:t> Aprender a establecer conexiones sobre un sistema remoto para desempeñar tareas administrativas.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Objetivos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r>
              <a:rPr lang="es-ES" dirty="0" smtClean="0"/>
              <a:t>El servicio de </a:t>
            </a:r>
            <a:r>
              <a:rPr lang="es-ES" b="1" dirty="0" smtClean="0"/>
              <a:t>terminal remoto</a:t>
            </a:r>
            <a:r>
              <a:rPr lang="es-ES" dirty="0" smtClean="0"/>
              <a:t> permite al usuario acceder, una vez autenticado, desde su equipo local a otro remoto, salvar la distancia geográfica que los separa y evitar su desplazamiento, dándole la impresión de estar situado frente al equipo distante.</a:t>
            </a:r>
          </a:p>
          <a:p>
            <a:r>
              <a:rPr lang="es-ES" dirty="0" smtClean="0"/>
              <a:t>Formas de interacción:</a:t>
            </a:r>
          </a:p>
          <a:p>
            <a:pPr lvl="1"/>
            <a:r>
              <a:rPr lang="es-ES" dirty="0" smtClean="0"/>
              <a:t>Órdenes.</a:t>
            </a:r>
          </a:p>
          <a:p>
            <a:pPr lvl="1"/>
            <a:r>
              <a:rPr lang="es-ES" dirty="0" smtClean="0"/>
              <a:t>Interfaz gráfica.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77500" lnSpcReduction="20000"/>
          </a:bodyPr>
          <a:lstStyle/>
          <a:p>
            <a:r>
              <a:rPr lang="es-ES" dirty="0" smtClean="0"/>
              <a:t>Establece una conexión TCP entre los equipos remotos por el puerto 23.</a:t>
            </a:r>
          </a:p>
          <a:p>
            <a:r>
              <a:rPr lang="es-ES" dirty="0" smtClean="0"/>
              <a:t>Está soportado por sistemas operativos Microsoft Windows y GNU/Linux.</a:t>
            </a:r>
          </a:p>
          <a:p>
            <a:r>
              <a:rPr lang="es-ES" dirty="0" smtClean="0"/>
              <a:t>Se requiere el ingreso de un nombre de usuario y una contraseña.</a:t>
            </a:r>
          </a:p>
          <a:p>
            <a:r>
              <a:rPr lang="es-ES" dirty="0" smtClean="0"/>
              <a:t>Una vez iniciada la sesión, el servidor recibe las pulsaciones emitidas por el cliente, el servidor las reenvía y se muestran al cliente (</a:t>
            </a:r>
            <a:r>
              <a:rPr lang="es-ES" i="1" dirty="0" smtClean="0"/>
              <a:t>eco</a:t>
            </a:r>
            <a:r>
              <a:rPr lang="es-ES" dirty="0" smtClean="0"/>
              <a:t>). El servidor interpreta esas pulsaciones y devuelve su resultado visible para el cliente.</a:t>
            </a:r>
          </a:p>
          <a:p>
            <a:r>
              <a:rPr lang="es-ES" dirty="0" smtClean="0"/>
              <a:t>La interacción con el servidor se realiza a través de un </a:t>
            </a:r>
            <a:r>
              <a:rPr lang="es-ES" b="1" dirty="0" smtClean="0"/>
              <a:t>emulador de terminal</a:t>
            </a:r>
            <a:r>
              <a:rPr lang="es-ES" dirty="0" smtClean="0"/>
              <a:t>. </a:t>
            </a:r>
          </a:p>
          <a:p>
            <a:r>
              <a:rPr lang="es-ES" dirty="0" smtClean="0"/>
              <a:t>Es un servicio inseguro.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Telnet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r>
              <a:rPr lang="es-ES" dirty="0" smtClean="0"/>
              <a:t>Es similar a Telnet, pero los usuarios no tienen que introducir una contraseña para autenticarse.</a:t>
            </a:r>
          </a:p>
          <a:p>
            <a:r>
              <a:rPr lang="es-ES" dirty="0" smtClean="0"/>
              <a:t>Se utiliza en sistemas Linux.</a:t>
            </a:r>
          </a:p>
          <a:p>
            <a:r>
              <a:rPr lang="es-ES" dirty="0" smtClean="0"/>
              <a:t>El puerto </a:t>
            </a:r>
            <a:r>
              <a:rPr lang="es-ES" dirty="0" err="1" smtClean="0"/>
              <a:t>puerto</a:t>
            </a:r>
            <a:r>
              <a:rPr lang="es-ES" dirty="0" smtClean="0"/>
              <a:t> por defecto, es el 513.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RLogin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70000" lnSpcReduction="20000"/>
          </a:bodyPr>
          <a:lstStyle/>
          <a:p>
            <a:r>
              <a:rPr lang="es-ES" dirty="0" smtClean="0"/>
              <a:t>Incluye mejoras con respecto a Telnet:</a:t>
            </a:r>
          </a:p>
          <a:p>
            <a:r>
              <a:rPr lang="es-ES" dirty="0" smtClean="0"/>
              <a:t>Mayor seguridad.</a:t>
            </a:r>
          </a:p>
          <a:p>
            <a:r>
              <a:rPr lang="es-ES" dirty="0" smtClean="0"/>
              <a:t>Funciones adicionales como la copia y transferencia de archivos.</a:t>
            </a:r>
          </a:p>
          <a:p>
            <a:r>
              <a:rPr lang="es-ES" dirty="0" smtClean="0"/>
              <a:t>Posibilidad de ejecución de aplicaciones en el entorno gráfico del servidor (X-</a:t>
            </a:r>
            <a:r>
              <a:rPr lang="es-ES" dirty="0" err="1" smtClean="0"/>
              <a:t>window</a:t>
            </a:r>
            <a:r>
              <a:rPr lang="es-ES" dirty="0" smtClean="0"/>
              <a:t>).</a:t>
            </a:r>
          </a:p>
          <a:p>
            <a:r>
              <a:rPr lang="es-ES" dirty="0" smtClean="0"/>
              <a:t>El servicio SSH atiende  solicitudes a través del puerto 22.</a:t>
            </a:r>
          </a:p>
          <a:p>
            <a:r>
              <a:rPr lang="es-ES" dirty="0" smtClean="0"/>
              <a:t>Requiere autenticación.</a:t>
            </a:r>
          </a:p>
          <a:p>
            <a:r>
              <a:rPr lang="es-ES" dirty="0" smtClean="0"/>
              <a:t>Utiliza mecanismos de clave pública y privada para el cifrado de la información.</a:t>
            </a:r>
          </a:p>
          <a:p>
            <a:r>
              <a:rPr lang="es-ES" dirty="0" smtClean="0"/>
              <a:t>La interacción se puede realizar mediante las órdenes (</a:t>
            </a:r>
            <a:r>
              <a:rPr lang="es-ES" i="1" dirty="0" err="1" smtClean="0"/>
              <a:t>ssh</a:t>
            </a:r>
            <a:r>
              <a:rPr lang="es-ES" dirty="0" smtClean="0"/>
              <a:t>, </a:t>
            </a:r>
            <a:r>
              <a:rPr lang="es-ES" i="1" dirty="0" err="1" smtClean="0"/>
              <a:t>scp</a:t>
            </a:r>
            <a:r>
              <a:rPr lang="es-ES" dirty="0" smtClean="0"/>
              <a:t> o </a:t>
            </a:r>
            <a:r>
              <a:rPr lang="es-ES" i="1" dirty="0" err="1" smtClean="0"/>
              <a:t>sftp</a:t>
            </a:r>
            <a:r>
              <a:rPr lang="es-ES" dirty="0" smtClean="0"/>
              <a:t>) o como Telnet, mediante emuladores de terminales.</a:t>
            </a:r>
          </a:p>
          <a:p>
            <a:r>
              <a:rPr lang="es-ES" dirty="0" smtClean="0"/>
              <a:t>Se puede utilizar de forma abierta y gratuita en sistemas operativos Microsoft Windows y GNU/Linux.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SSH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r>
              <a:rPr lang="es-ES" dirty="0" smtClean="0"/>
              <a:t>Permite la conexión a través del entorno gráfico del equipo remoto.</a:t>
            </a:r>
          </a:p>
          <a:p>
            <a:r>
              <a:rPr lang="es-ES" dirty="0" smtClean="0"/>
              <a:t>Se proporciona entre equipos GNU/Linux.</a:t>
            </a:r>
          </a:p>
          <a:p>
            <a:r>
              <a:rPr lang="es-ES" dirty="0" smtClean="0"/>
              <a:t>Utiliza dos modos de funcionamiento:</a:t>
            </a:r>
          </a:p>
          <a:p>
            <a:pPr lvl="1"/>
            <a:r>
              <a:rPr lang="es-ES" b="1" dirty="0" smtClean="0"/>
              <a:t>Sesión X </a:t>
            </a:r>
            <a:r>
              <a:rPr lang="es-ES" b="1" dirty="0" err="1" smtClean="0"/>
              <a:t>Window</a:t>
            </a:r>
            <a:r>
              <a:rPr lang="es-ES" b="1" dirty="0" smtClean="0"/>
              <a:t> remota</a:t>
            </a:r>
            <a:r>
              <a:rPr lang="es-ES" dirty="0" smtClean="0"/>
              <a:t>.</a:t>
            </a:r>
          </a:p>
          <a:p>
            <a:pPr lvl="1"/>
            <a:r>
              <a:rPr lang="es-ES" b="1" dirty="0" smtClean="0"/>
              <a:t>Aplicaciones X </a:t>
            </a:r>
            <a:r>
              <a:rPr lang="es-ES" b="1" dirty="0" err="1" smtClean="0"/>
              <a:t>Window</a:t>
            </a:r>
            <a:r>
              <a:rPr lang="es-ES" b="1" dirty="0" smtClean="0"/>
              <a:t> remotas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X-Terminal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Terminal Remoto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85000" lnSpcReduction="10000"/>
          </a:bodyPr>
          <a:lstStyle/>
          <a:p>
            <a:r>
              <a:rPr lang="es-ES_tradnl" dirty="0" smtClean="0"/>
              <a:t>Permite controlar en modo gráfico otro equipo remoto.</a:t>
            </a:r>
          </a:p>
          <a:p>
            <a:r>
              <a:rPr lang="es-ES_tradnl" dirty="0" smtClean="0"/>
              <a:t>El usuario tiene la impresión de estar sentado delante del equipo remoto.</a:t>
            </a:r>
          </a:p>
          <a:p>
            <a:r>
              <a:rPr lang="es-ES_tradnl" dirty="0" smtClean="0"/>
              <a:t>Se requiere la instalación de este servicio en el equipo que vaya a ser controlado de forma remota (normalmente un servidor), y software cliente que suele ser de fácil manejo y de bajo consumo en recursos, en el equipo local.</a:t>
            </a:r>
          </a:p>
          <a:p>
            <a:r>
              <a:rPr lang="es-ES_tradnl" dirty="0" smtClean="0"/>
              <a:t>Algunos de los protocolos más utilizados son RDP y </a:t>
            </a:r>
            <a:r>
              <a:rPr lang="es-ES" dirty="0" smtClean="0"/>
              <a:t>VNC</a:t>
            </a:r>
            <a:r>
              <a:rPr lang="es-ES" b="1" dirty="0" smtClean="0"/>
              <a:t> </a:t>
            </a:r>
            <a:r>
              <a:rPr lang="es-ES" dirty="0" smtClean="0"/>
              <a:t>(</a:t>
            </a:r>
            <a:r>
              <a:rPr lang="es-ES" i="1" dirty="0" smtClean="0"/>
              <a:t>Virtual Network Computing</a:t>
            </a:r>
            <a:r>
              <a:rPr lang="es-ES" dirty="0" smtClean="0"/>
              <a:t> o Computación en Red Virtual).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Escritorio Remoto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1171</Words>
  <Application>Microsoft Office PowerPoint</Application>
  <PresentationFormat>Presentación en pantalla (4:3)</PresentationFormat>
  <Paragraphs>183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29" baseType="lpstr">
      <vt:lpstr>Tema de Office</vt:lpstr>
      <vt:lpstr>Capítulo 5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  <vt:lpstr>Terminal Remoto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1</dc:title>
  <dc:creator>paco</dc:creator>
  <cp:lastModifiedBy>paco</cp:lastModifiedBy>
  <cp:revision>21</cp:revision>
  <dcterms:created xsi:type="dcterms:W3CDTF">2011-06-06T16:21:34Z</dcterms:created>
  <dcterms:modified xsi:type="dcterms:W3CDTF">2011-06-07T14:04:15Z</dcterms:modified>
</cp:coreProperties>
</file>