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76" r:id="rId9"/>
    <p:sldId id="277" r:id="rId10"/>
    <p:sldId id="278" r:id="rId11"/>
    <p:sldId id="279" r:id="rId12"/>
    <p:sldId id="280" r:id="rId1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1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07/06/2011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47CFC-816F-41D0-AAC0-9BF4FEBC753E}" type="datetimeFigureOut">
              <a:rPr lang="es-ES" smtClean="0"/>
              <a:pPr/>
              <a:t>07/06/2011</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Documento_de_Microsoft_Office_Word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ES" dirty="0" smtClean="0"/>
              <a:t>Capítulo 6</a:t>
            </a:r>
            <a:endParaRPr lang="es-ES" dirty="0"/>
          </a:p>
        </p:txBody>
      </p:sp>
      <p:sp>
        <p:nvSpPr>
          <p:cNvPr id="3" name="2 Subtítulo"/>
          <p:cNvSpPr>
            <a:spLocks noGrp="1"/>
          </p:cNvSpPr>
          <p:nvPr>
            <p:ph type="subTitle" idx="1"/>
          </p:nvPr>
        </p:nvSpPr>
        <p:spPr/>
        <p:txBody>
          <a:bodyPr/>
          <a:lstStyle/>
          <a:p>
            <a:r>
              <a:rPr lang="es-ES" dirty="0" smtClean="0"/>
              <a:t>Los Servicios de Correo Electrónico</a:t>
            </a:r>
            <a:endParaRPr lang="es-ES" dirty="0"/>
          </a:p>
        </p:txBody>
      </p:sp>
      <p:sp>
        <p:nvSpPr>
          <p:cNvPr id="4" name="1 Título"/>
          <p:cNvSpPr txBox="1">
            <a:spLocks/>
          </p:cNvSpPr>
          <p:nvPr/>
        </p:nvSpPr>
        <p:spPr>
          <a:xfrm>
            <a:off x="571472" y="285728"/>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ES" sz="4400" dirty="0" smtClean="0">
                <a:latin typeface="+mj-lt"/>
                <a:ea typeface="+mj-ea"/>
                <a:cs typeface="+mj-cs"/>
              </a:rPr>
              <a:t>Servicios de Red e Internet</a:t>
            </a:r>
            <a:endParaRPr kumimoji="0" lang="es-E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857232"/>
            <a:ext cx="8358246" cy="582594"/>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dirty="0" smtClean="0">
                <a:ln>
                  <a:noFill/>
                </a:ln>
                <a:solidFill>
                  <a:srgbClr val="00B050"/>
                </a:solidFill>
                <a:effectLst/>
                <a:uLnTx/>
                <a:uFillTx/>
                <a:latin typeface="+mj-lt"/>
                <a:ea typeface="+mj-ea"/>
                <a:cs typeface="+mj-cs"/>
              </a:rPr>
              <a:t>Protección frente a virus</a:t>
            </a:r>
            <a:endParaRPr kumimoji="0" lang="es-ES" sz="2800" b="0" i="0" u="none" strike="noStrike" kern="1200" cap="none" spc="0" normalizeH="0" baseline="0" noProof="0" dirty="0">
              <a:ln>
                <a:noFill/>
              </a:ln>
              <a:solidFill>
                <a:srgbClr val="00B050"/>
              </a:solidFill>
              <a:effectLst/>
              <a:uLnTx/>
              <a:uFillTx/>
              <a:latin typeface="+mj-lt"/>
              <a:ea typeface="+mj-ea"/>
              <a:cs typeface="+mj-cs"/>
            </a:endParaRPr>
          </a:p>
        </p:txBody>
      </p:sp>
      <p:sp>
        <p:nvSpPr>
          <p:cNvPr id="8" name="7 Marcador de contenido"/>
          <p:cNvSpPr>
            <a:spLocks noGrp="1"/>
          </p:cNvSpPr>
          <p:nvPr>
            <p:ph idx="1"/>
          </p:nvPr>
        </p:nvSpPr>
        <p:spPr>
          <a:xfrm>
            <a:off x="500034" y="1500174"/>
            <a:ext cx="8229600" cy="2471742"/>
          </a:xfrm>
        </p:spPr>
        <p:txBody>
          <a:bodyPr>
            <a:normAutofit fontScale="92500" lnSpcReduction="20000"/>
          </a:bodyPr>
          <a:lstStyle/>
          <a:p>
            <a:r>
              <a:rPr lang="es-ES" dirty="0" smtClean="0"/>
              <a:t>El correo electrónico es un mecanismo de transmisión de información muy eficiente, </a:t>
            </a:r>
            <a:r>
              <a:rPr lang="es-ES" dirty="0" smtClean="0"/>
              <a:t>pero también consigue distribuir los virus a gran velocidad.</a:t>
            </a:r>
            <a:endParaRPr lang="es-ES" dirty="0" smtClean="0"/>
          </a:p>
          <a:p>
            <a:r>
              <a:rPr lang="es-ES" dirty="0" smtClean="0"/>
              <a:t>Se necesita un antivirus tanto en los servidores (MTA) como en los clientes (MUA).</a:t>
            </a:r>
            <a:endParaRPr lang="es-ES" dirty="0" smtClean="0"/>
          </a:p>
        </p:txBody>
      </p:sp>
      <p:sp>
        <p:nvSpPr>
          <p:cNvPr id="9" name="1 Título"/>
          <p:cNvSpPr txBox="1">
            <a:spLocks/>
          </p:cNvSpPr>
          <p:nvPr/>
        </p:nvSpPr>
        <p:spPr>
          <a:xfrm>
            <a:off x="500034" y="4143380"/>
            <a:ext cx="8358246" cy="582594"/>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dirty="0" smtClean="0">
                <a:ln>
                  <a:noFill/>
                </a:ln>
                <a:solidFill>
                  <a:srgbClr val="00B050"/>
                </a:solidFill>
                <a:effectLst/>
                <a:uLnTx/>
                <a:uFillTx/>
                <a:latin typeface="+mj-lt"/>
                <a:ea typeface="+mj-ea"/>
                <a:cs typeface="+mj-cs"/>
              </a:rPr>
              <a:t>Correo basura (</a:t>
            </a:r>
            <a:r>
              <a:rPr kumimoji="0" lang="es-ES" sz="2800" b="0" i="0" u="none" strike="noStrike" kern="1200" cap="none" spc="0" normalizeH="0" baseline="0" noProof="0" dirty="0" err="1" smtClean="0">
                <a:ln>
                  <a:noFill/>
                </a:ln>
                <a:solidFill>
                  <a:srgbClr val="00B050"/>
                </a:solidFill>
                <a:effectLst/>
                <a:uLnTx/>
                <a:uFillTx/>
                <a:latin typeface="+mj-lt"/>
                <a:ea typeface="+mj-ea"/>
                <a:cs typeface="+mj-cs"/>
              </a:rPr>
              <a:t>spam</a:t>
            </a:r>
            <a:r>
              <a:rPr kumimoji="0" lang="es-ES" sz="2800" b="0" i="0" u="none" strike="noStrike" kern="1200" cap="none" spc="0" normalizeH="0" baseline="0" noProof="0" dirty="0" smtClean="0">
                <a:ln>
                  <a:noFill/>
                </a:ln>
                <a:solidFill>
                  <a:srgbClr val="00B050"/>
                </a:solidFill>
                <a:effectLst/>
                <a:uLnTx/>
                <a:uFillTx/>
                <a:latin typeface="+mj-lt"/>
                <a:ea typeface="+mj-ea"/>
                <a:cs typeface="+mj-cs"/>
              </a:rPr>
              <a:t>)</a:t>
            </a:r>
            <a:endParaRPr kumimoji="0" lang="es-ES" sz="2800" b="0" i="0" u="none" strike="noStrike" kern="1200" cap="none" spc="0" normalizeH="0" baseline="0" noProof="0" dirty="0">
              <a:ln>
                <a:noFill/>
              </a:ln>
              <a:solidFill>
                <a:srgbClr val="00B050"/>
              </a:solidFill>
              <a:effectLst/>
              <a:uLnTx/>
              <a:uFillTx/>
              <a:latin typeface="+mj-lt"/>
              <a:ea typeface="+mj-ea"/>
              <a:cs typeface="+mj-cs"/>
            </a:endParaRPr>
          </a:p>
        </p:txBody>
      </p:sp>
      <p:sp>
        <p:nvSpPr>
          <p:cNvPr id="10" name="7 Marcador de contenido"/>
          <p:cNvSpPr txBox="1">
            <a:spLocks/>
          </p:cNvSpPr>
          <p:nvPr/>
        </p:nvSpPr>
        <p:spPr>
          <a:xfrm>
            <a:off x="571472" y="4786322"/>
            <a:ext cx="8229600" cy="18288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ES" sz="3200" dirty="0" smtClean="0"/>
              <a:t>Son mensajes no solicitados</a:t>
            </a:r>
            <a:r>
              <a:rPr kumimoji="0" lang="es-ES" sz="32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s-ES" sz="3200" dirty="0" smtClean="0"/>
              <a:t>Es necesario que los sistemas de correo filtren este tipo de mensajes.</a:t>
            </a:r>
            <a:endParaRPr kumimoji="0" lang="es-E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857232"/>
            <a:ext cx="8358246" cy="582594"/>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dirty="0" smtClean="0">
                <a:ln>
                  <a:noFill/>
                </a:ln>
                <a:solidFill>
                  <a:srgbClr val="00B050"/>
                </a:solidFill>
                <a:effectLst/>
                <a:uLnTx/>
                <a:uFillTx/>
                <a:latin typeface="+mj-lt"/>
                <a:ea typeface="+mj-ea"/>
                <a:cs typeface="+mj-cs"/>
              </a:rPr>
              <a:t>Cliente de correo</a:t>
            </a:r>
            <a:r>
              <a:rPr kumimoji="0" lang="es-ES" sz="2800" b="0" i="0" u="none" strike="noStrike" kern="1200" cap="none" spc="0" normalizeH="0" noProof="0" dirty="0" smtClean="0">
                <a:ln>
                  <a:noFill/>
                </a:ln>
                <a:solidFill>
                  <a:srgbClr val="00B050"/>
                </a:solidFill>
                <a:effectLst/>
                <a:uLnTx/>
                <a:uFillTx/>
                <a:latin typeface="+mj-lt"/>
                <a:ea typeface="+mj-ea"/>
                <a:cs typeface="+mj-cs"/>
              </a:rPr>
              <a:t> Outlook</a:t>
            </a:r>
            <a:endParaRPr kumimoji="0" lang="es-ES" sz="2800" b="0" i="0" u="none" strike="noStrike" kern="1200" cap="none" spc="0" normalizeH="0" baseline="0" noProof="0" dirty="0">
              <a:ln>
                <a:noFill/>
              </a:ln>
              <a:solidFill>
                <a:srgbClr val="00B050"/>
              </a:solidFill>
              <a:effectLst/>
              <a:uLnTx/>
              <a:uFillTx/>
              <a:latin typeface="+mj-lt"/>
              <a:ea typeface="+mj-ea"/>
              <a:cs typeface="+mj-cs"/>
            </a:endParaRPr>
          </a:p>
        </p:txBody>
      </p:sp>
      <p:pic>
        <p:nvPicPr>
          <p:cNvPr id="3074" name="Picture 2" descr="L:\Libros\GS_SRI\Figuras\rev1\Libro\2. JPG Color\Figura6.6.JPG"/>
          <p:cNvPicPr>
            <a:picLocks noGrp="1" noChangeAspect="1" noChangeArrowheads="1"/>
          </p:cNvPicPr>
          <p:nvPr>
            <p:ph idx="1"/>
          </p:nvPr>
        </p:nvPicPr>
        <p:blipFill>
          <a:blip r:embed="rId2" cstate="print"/>
          <a:srcRect/>
          <a:stretch>
            <a:fillRect/>
          </a:stretch>
        </p:blipFill>
        <p:spPr bwMode="auto">
          <a:xfrm>
            <a:off x="1735492" y="1600200"/>
            <a:ext cx="5673015" cy="4525963"/>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857232"/>
            <a:ext cx="8358246" cy="582594"/>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dirty="0" smtClean="0">
                <a:ln>
                  <a:noFill/>
                </a:ln>
                <a:solidFill>
                  <a:srgbClr val="00B050"/>
                </a:solidFill>
                <a:effectLst/>
                <a:uLnTx/>
                <a:uFillTx/>
                <a:latin typeface="+mj-lt"/>
                <a:ea typeface="+mj-ea"/>
                <a:cs typeface="+mj-cs"/>
              </a:rPr>
              <a:t>Cliente</a:t>
            </a:r>
            <a:r>
              <a:rPr kumimoji="0" lang="es-ES" sz="2800" b="0" i="0" u="none" strike="noStrike" kern="1200" cap="none" spc="0" normalizeH="0" noProof="0" dirty="0" smtClean="0">
                <a:ln>
                  <a:noFill/>
                </a:ln>
                <a:solidFill>
                  <a:srgbClr val="00B050"/>
                </a:solidFill>
                <a:effectLst/>
                <a:uLnTx/>
                <a:uFillTx/>
                <a:latin typeface="+mj-lt"/>
                <a:ea typeface="+mj-ea"/>
                <a:cs typeface="+mj-cs"/>
              </a:rPr>
              <a:t> de correo </a:t>
            </a:r>
            <a:r>
              <a:rPr kumimoji="0" lang="es-ES" sz="2800" b="0" i="0" u="none" strike="noStrike" kern="1200" cap="none" spc="0" normalizeH="0" noProof="0" dirty="0" err="1" smtClean="0">
                <a:ln>
                  <a:noFill/>
                </a:ln>
                <a:solidFill>
                  <a:srgbClr val="00B050"/>
                </a:solidFill>
                <a:effectLst/>
                <a:uLnTx/>
                <a:uFillTx/>
                <a:latin typeface="+mj-lt"/>
                <a:ea typeface="+mj-ea"/>
                <a:cs typeface="+mj-cs"/>
              </a:rPr>
              <a:t>KMail</a:t>
            </a:r>
            <a:endParaRPr kumimoji="0" lang="es-ES" sz="2800" b="0" i="0" u="none" strike="noStrike" kern="1200" cap="none" spc="0" normalizeH="0" baseline="0" noProof="0" dirty="0">
              <a:ln>
                <a:noFill/>
              </a:ln>
              <a:solidFill>
                <a:srgbClr val="00B050"/>
              </a:solidFill>
              <a:effectLst/>
              <a:uLnTx/>
              <a:uFillTx/>
              <a:latin typeface="+mj-lt"/>
              <a:ea typeface="+mj-ea"/>
              <a:cs typeface="+mj-cs"/>
            </a:endParaRPr>
          </a:p>
        </p:txBody>
      </p:sp>
      <p:pic>
        <p:nvPicPr>
          <p:cNvPr id="4098" name="Picture 2" descr="L:\Libros\GS_SRI\Figuras\rev1\Libro\2. JPG Color\Figura6.10.JPG"/>
          <p:cNvPicPr>
            <a:picLocks noGrp="1" noChangeAspect="1" noChangeArrowheads="1"/>
          </p:cNvPicPr>
          <p:nvPr>
            <p:ph idx="1"/>
          </p:nvPr>
        </p:nvPicPr>
        <p:blipFill>
          <a:blip r:embed="rId2" cstate="print"/>
          <a:srcRect/>
          <a:stretch>
            <a:fillRect/>
          </a:stretch>
        </p:blipFill>
        <p:spPr bwMode="auto">
          <a:xfrm>
            <a:off x="1534614" y="1600200"/>
            <a:ext cx="6074772" cy="4525963"/>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3" name="2 Marcador de contenido"/>
          <p:cNvSpPr>
            <a:spLocks noGrp="1"/>
          </p:cNvSpPr>
          <p:nvPr>
            <p:ph idx="1"/>
          </p:nvPr>
        </p:nvSpPr>
        <p:spPr>
          <a:xfrm>
            <a:off x="457200" y="1071546"/>
            <a:ext cx="8229600" cy="5054617"/>
          </a:xfrm>
        </p:spPr>
        <p:txBody>
          <a:bodyPr>
            <a:normAutofit fontScale="92500" lnSpcReduction="10000"/>
          </a:bodyPr>
          <a:lstStyle/>
          <a:p>
            <a:pPr>
              <a:buNone/>
            </a:pPr>
            <a:r>
              <a:rPr lang="es-ES" dirty="0" smtClean="0"/>
              <a:t>6.1	INTRODUCCIÓN</a:t>
            </a:r>
          </a:p>
          <a:p>
            <a:pPr>
              <a:buNone/>
            </a:pPr>
            <a:r>
              <a:rPr lang="es-ES" dirty="0" smtClean="0"/>
              <a:t>6.2	PROTOCOLOS INVOLUCRADOS</a:t>
            </a:r>
          </a:p>
          <a:p>
            <a:pPr>
              <a:buNone/>
            </a:pPr>
            <a:r>
              <a:rPr lang="es-ES" dirty="0" smtClean="0"/>
              <a:t>	6.2.1	Formato de los mensajes</a:t>
            </a:r>
          </a:p>
          <a:p>
            <a:pPr>
              <a:buNone/>
            </a:pPr>
            <a:r>
              <a:rPr lang="es-ES" dirty="0" smtClean="0"/>
              <a:t>	6.2.2	Transferencia de correo</a:t>
            </a:r>
          </a:p>
          <a:p>
            <a:pPr>
              <a:buNone/>
            </a:pPr>
            <a:r>
              <a:rPr lang="es-ES" dirty="0" smtClean="0"/>
              <a:t>	6.2.3	Seguridad y privacidad</a:t>
            </a:r>
          </a:p>
          <a:p>
            <a:pPr>
              <a:buNone/>
            </a:pPr>
            <a:r>
              <a:rPr lang="es-ES" dirty="0" smtClean="0"/>
              <a:t>	6.2.4	Protección frente a virus</a:t>
            </a:r>
          </a:p>
          <a:p>
            <a:pPr>
              <a:buNone/>
            </a:pPr>
            <a:r>
              <a:rPr lang="es-ES" dirty="0" smtClean="0"/>
              <a:t>	6.2.5	Correo basura (</a:t>
            </a:r>
            <a:r>
              <a:rPr lang="es-ES" i="1" dirty="0" err="1" smtClean="0"/>
              <a:t>spam</a:t>
            </a:r>
            <a:r>
              <a:rPr lang="es-ES" dirty="0" smtClean="0"/>
              <a:t>)</a:t>
            </a:r>
          </a:p>
          <a:p>
            <a:pPr>
              <a:buNone/>
            </a:pPr>
            <a:r>
              <a:rPr lang="es-ES" dirty="0" smtClean="0"/>
              <a:t>6.3	CONFIGURACIÓN DE UN CLIENTE DE CORREO</a:t>
            </a:r>
          </a:p>
          <a:p>
            <a:pPr>
              <a:buNone/>
            </a:pPr>
            <a:r>
              <a:rPr lang="es-ES" dirty="0" smtClean="0"/>
              <a:t>	6.3.1	Configuración en Windows</a:t>
            </a:r>
          </a:p>
          <a:p>
            <a:pPr>
              <a:buNone/>
            </a:pPr>
            <a:r>
              <a:rPr lang="es-ES" dirty="0" smtClean="0"/>
              <a:t>	6.3.2	Configuración en GNU/Linux</a:t>
            </a:r>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Índice</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3" name="2 Marcador de contenido"/>
          <p:cNvSpPr>
            <a:spLocks noGrp="1"/>
          </p:cNvSpPr>
          <p:nvPr>
            <p:ph idx="1"/>
          </p:nvPr>
        </p:nvSpPr>
        <p:spPr>
          <a:xfrm>
            <a:off x="457200" y="1071546"/>
            <a:ext cx="8229600" cy="5054617"/>
          </a:xfrm>
        </p:spPr>
        <p:txBody>
          <a:bodyPr>
            <a:normAutofit lnSpcReduction="10000"/>
          </a:bodyPr>
          <a:lstStyle/>
          <a:p>
            <a:pPr lvl="0"/>
            <a:r>
              <a:rPr lang="es-ES" dirty="0" smtClean="0"/>
              <a:t>Describir los diferentes protocolos que intervienen en el envío y recogida del correo electrónico.</a:t>
            </a:r>
          </a:p>
          <a:p>
            <a:r>
              <a:rPr lang="es-ES" dirty="0" smtClean="0"/>
              <a:t> Conocer los mecanismos que se pueden utilizar para mantener la privacidad de los mensajes.</a:t>
            </a:r>
          </a:p>
          <a:p>
            <a:r>
              <a:rPr lang="es-ES" dirty="0" smtClean="0"/>
              <a:t> Describir los métodos para filtrar y eliminar los virus y el correo basura.</a:t>
            </a:r>
          </a:p>
          <a:p>
            <a:r>
              <a:rPr lang="es-ES" dirty="0" smtClean="0"/>
              <a:t> Usar clientes de correo electrónico para enviar y recibir correo.</a:t>
            </a:r>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Objetivos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3" name="2 Marcador de contenido"/>
          <p:cNvSpPr>
            <a:spLocks noGrp="1"/>
          </p:cNvSpPr>
          <p:nvPr>
            <p:ph idx="1"/>
          </p:nvPr>
        </p:nvSpPr>
        <p:spPr>
          <a:xfrm>
            <a:off x="457200" y="1071546"/>
            <a:ext cx="8229600" cy="5054617"/>
          </a:xfrm>
        </p:spPr>
        <p:txBody>
          <a:bodyPr>
            <a:normAutofit fontScale="77500" lnSpcReduction="20000"/>
          </a:bodyPr>
          <a:lstStyle/>
          <a:p>
            <a:r>
              <a:rPr lang="es-ES" dirty="0" smtClean="0"/>
              <a:t>El servicio de correo electrónico (</a:t>
            </a:r>
            <a:r>
              <a:rPr lang="es-ES" i="1" dirty="0" smtClean="0"/>
              <a:t>e-mail</a:t>
            </a:r>
            <a:r>
              <a:rPr lang="es-ES" dirty="0" smtClean="0"/>
              <a:t>) consiste en el envío y recepción de mensajes de texto (además de un conjunto de </a:t>
            </a:r>
            <a:r>
              <a:rPr lang="es-ES" i="1" dirty="0" smtClean="0"/>
              <a:t>archivos adjuntos</a:t>
            </a:r>
            <a:r>
              <a:rPr lang="es-ES" dirty="0" smtClean="0"/>
              <a:t>) desde un usuario origen a otro destino, sin necesidad de que el destinatario se encuentre conectado y disponible para su recepción</a:t>
            </a:r>
            <a:r>
              <a:rPr lang="es-ES" dirty="0" smtClean="0"/>
              <a:t>.</a:t>
            </a:r>
          </a:p>
          <a:p>
            <a:r>
              <a:rPr lang="es-ES" dirty="0" smtClean="0"/>
              <a:t>Características:</a:t>
            </a:r>
            <a:endParaRPr lang="es-ES" dirty="0" smtClean="0"/>
          </a:p>
          <a:p>
            <a:pPr lvl="1"/>
            <a:r>
              <a:rPr lang="es-ES" dirty="0" smtClean="0"/>
              <a:t>Es posible transmitir un mensaje a un grupo de usuarios a la vez.</a:t>
            </a:r>
          </a:p>
          <a:p>
            <a:pPr lvl="1"/>
            <a:r>
              <a:rPr lang="es-ES" dirty="0" smtClean="0"/>
              <a:t>La información de un mensaje está bastante </a:t>
            </a:r>
            <a:r>
              <a:rPr lang="es-ES" dirty="0" smtClean="0"/>
              <a:t>estructurada y </a:t>
            </a:r>
            <a:r>
              <a:rPr lang="es-ES" dirty="0" smtClean="0"/>
              <a:t>se incluye el nombre y dirección del emisor y el destinatario y la fecha y hora de envío. Las direcciones suelen tener el formato siguiente: </a:t>
            </a:r>
            <a:r>
              <a:rPr lang="es-ES" i="1" dirty="0" smtClean="0"/>
              <a:t>nombre_usuario</a:t>
            </a:r>
            <a:r>
              <a:rPr lang="es-ES" dirty="0" smtClean="0"/>
              <a:t>@</a:t>
            </a:r>
            <a:r>
              <a:rPr lang="es-ES" i="1" dirty="0" smtClean="0"/>
              <a:t>nombre_equipo</a:t>
            </a:r>
            <a:r>
              <a:rPr lang="es-ES" dirty="0" smtClean="0"/>
              <a:t>.</a:t>
            </a:r>
            <a:r>
              <a:rPr lang="es-ES" i="1" dirty="0" smtClean="0"/>
              <a:t>dominio</a:t>
            </a:r>
            <a:r>
              <a:rPr lang="es-ES" dirty="0" smtClean="0"/>
              <a:t>.</a:t>
            </a:r>
          </a:p>
          <a:p>
            <a:pPr lvl="1"/>
            <a:r>
              <a:rPr lang="es-ES" dirty="0" smtClean="0"/>
              <a:t>Es más fácil de utilizar por los usuarios, ya que todo el programa de envío de correo está integrado en una sola aplicación.</a:t>
            </a:r>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3" name="2 Marcador de contenido"/>
          <p:cNvSpPr>
            <a:spLocks noGrp="1"/>
          </p:cNvSpPr>
          <p:nvPr>
            <p:ph idx="1"/>
          </p:nvPr>
        </p:nvSpPr>
        <p:spPr>
          <a:xfrm>
            <a:off x="457200" y="1071546"/>
            <a:ext cx="8229600" cy="5054617"/>
          </a:xfrm>
        </p:spPr>
        <p:txBody>
          <a:bodyPr>
            <a:normAutofit/>
          </a:bodyPr>
          <a:lstStyle/>
          <a:p>
            <a:r>
              <a:rPr lang="es-ES" dirty="0" smtClean="0"/>
              <a:t>Tipos de agentes:</a:t>
            </a:r>
            <a:endParaRPr lang="es-ES" dirty="0" smtClean="0"/>
          </a:p>
          <a:p>
            <a:pPr lvl="1"/>
            <a:r>
              <a:rPr lang="es-ES" b="1" dirty="0" smtClean="0"/>
              <a:t>MUA</a:t>
            </a:r>
            <a:r>
              <a:rPr lang="es-ES" dirty="0" smtClean="0"/>
              <a:t> (</a:t>
            </a:r>
            <a:r>
              <a:rPr lang="es-ES" i="1" dirty="0" smtClean="0"/>
              <a:t>Mail </a:t>
            </a:r>
            <a:r>
              <a:rPr lang="es-ES" i="1" dirty="0" err="1" smtClean="0"/>
              <a:t>User</a:t>
            </a:r>
            <a:r>
              <a:rPr lang="es-ES" i="1" dirty="0" smtClean="0"/>
              <a:t> </a:t>
            </a:r>
            <a:r>
              <a:rPr lang="es-ES" i="1" dirty="0" err="1" smtClean="0"/>
              <a:t>Agent</a:t>
            </a:r>
            <a:r>
              <a:rPr lang="es-ES" dirty="0" smtClean="0"/>
              <a:t> o Agente de Usuario de Correo): se encargan de interaccionar con los usuarios para enviar o recibir sus mensajes</a:t>
            </a:r>
            <a:r>
              <a:rPr lang="es-ES" dirty="0" smtClean="0"/>
              <a:t>.</a:t>
            </a:r>
            <a:endParaRPr lang="es-ES" dirty="0" smtClean="0"/>
          </a:p>
          <a:p>
            <a:pPr lvl="1"/>
            <a:r>
              <a:rPr lang="es-ES" b="1" dirty="0" smtClean="0"/>
              <a:t>MTA</a:t>
            </a:r>
            <a:r>
              <a:rPr lang="es-ES" dirty="0" smtClean="0"/>
              <a:t> (</a:t>
            </a:r>
            <a:r>
              <a:rPr lang="es-ES" i="1" dirty="0" smtClean="0"/>
              <a:t>Mail Transfer </a:t>
            </a:r>
            <a:r>
              <a:rPr lang="es-ES" i="1" dirty="0" err="1" smtClean="0"/>
              <a:t>Agent</a:t>
            </a:r>
            <a:r>
              <a:rPr lang="es-ES" dirty="0" smtClean="0"/>
              <a:t> o Agente de Transferencia de Correo): su tarea es la de enviar los mensajes desde el origen hasta el </a:t>
            </a:r>
            <a:r>
              <a:rPr lang="es-ES" dirty="0" smtClean="0"/>
              <a:t>destino.</a:t>
            </a:r>
            <a:endParaRPr lang="es-ES" dirty="0" smtClean="0"/>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026" name="Object 2"/>
          <p:cNvGraphicFramePr>
            <a:graphicFrameLocks noChangeAspect="1"/>
          </p:cNvGraphicFramePr>
          <p:nvPr/>
        </p:nvGraphicFramePr>
        <p:xfrm>
          <a:off x="2063750" y="1000108"/>
          <a:ext cx="5014913" cy="5262580"/>
        </p:xfrm>
        <a:graphic>
          <a:graphicData uri="http://schemas.openxmlformats.org/presentationml/2006/ole">
            <p:oleObj spid="_x0000_s1026" name="Documento" r:id="rId3" imgW="5014300" imgH="5667684" progId="Word.Document.12">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3" name="2 Marcador de contenido"/>
          <p:cNvSpPr>
            <a:spLocks noGrp="1"/>
          </p:cNvSpPr>
          <p:nvPr>
            <p:ph idx="1"/>
          </p:nvPr>
        </p:nvSpPr>
        <p:spPr>
          <a:xfrm>
            <a:off x="457200" y="1500174"/>
            <a:ext cx="8229600" cy="4625989"/>
          </a:xfrm>
        </p:spPr>
        <p:txBody>
          <a:bodyPr>
            <a:normAutofit fontScale="77500" lnSpcReduction="20000"/>
          </a:bodyPr>
          <a:lstStyle/>
          <a:p>
            <a:r>
              <a:rPr lang="es-ES" dirty="0" smtClean="0"/>
              <a:t>Se usa para transmitir </a:t>
            </a:r>
            <a:r>
              <a:rPr lang="es-ES" dirty="0" smtClean="0"/>
              <a:t>el correo a través de la </a:t>
            </a:r>
            <a:r>
              <a:rPr lang="es-ES" dirty="0" smtClean="0"/>
              <a:t>red, entre </a:t>
            </a:r>
            <a:r>
              <a:rPr lang="es-ES" dirty="0" smtClean="0"/>
              <a:t>el equipo origen y el </a:t>
            </a:r>
            <a:r>
              <a:rPr lang="es-ES" dirty="0" smtClean="0"/>
              <a:t>destino.</a:t>
            </a:r>
          </a:p>
          <a:p>
            <a:r>
              <a:rPr lang="es-ES" dirty="0" smtClean="0"/>
              <a:t>Está </a:t>
            </a:r>
            <a:r>
              <a:rPr lang="es-ES" dirty="0" smtClean="0"/>
              <a:t>definido en RFC </a:t>
            </a:r>
            <a:r>
              <a:rPr lang="es-ES" dirty="0" smtClean="0"/>
              <a:t>821 y usa el puerto 25.</a:t>
            </a:r>
            <a:endParaRPr lang="es-ES" dirty="0" smtClean="0"/>
          </a:p>
          <a:p>
            <a:r>
              <a:rPr lang="es-ES" dirty="0" smtClean="0"/>
              <a:t>Para que esa transferencia sea posible, los dos equipos deben ejecutar un programa de tipo </a:t>
            </a:r>
            <a:r>
              <a:rPr lang="es-ES" i="1" dirty="0" smtClean="0"/>
              <a:t>demonio</a:t>
            </a:r>
            <a:r>
              <a:rPr lang="es-ES" dirty="0" smtClean="0"/>
              <a:t> que se encargue de controlar todo el proceso</a:t>
            </a:r>
            <a:r>
              <a:rPr lang="es-ES" dirty="0" smtClean="0"/>
              <a:t>.</a:t>
            </a:r>
            <a:endParaRPr lang="es-ES" dirty="0" smtClean="0"/>
          </a:p>
          <a:p>
            <a:r>
              <a:rPr lang="es-ES" dirty="0" smtClean="0"/>
              <a:t>En </a:t>
            </a:r>
            <a:r>
              <a:rPr lang="es-ES" dirty="0" smtClean="0"/>
              <a:t>caso de que se produzca algún error durante la transmisión del mensaje, el sistema de correo puede enviar un mensaje de respuesta al usuario que lo envió indicando los posibles problemas. </a:t>
            </a:r>
          </a:p>
          <a:p>
            <a:r>
              <a:rPr lang="es-ES" dirty="0" smtClean="0"/>
              <a:t>Un servidor de correo electrónico en Internet deberá tener asociado un dominio válido.</a:t>
            </a:r>
            <a:endParaRPr lang="es-ES" dirty="0" smtClean="0"/>
          </a:p>
          <a:p>
            <a:r>
              <a:rPr lang="es-ES" dirty="0" smtClean="0"/>
              <a:t>SMTP no se usa en equipos cliente.</a:t>
            </a:r>
            <a:endParaRPr lang="es-ES" dirty="0" smtClean="0"/>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857232"/>
            <a:ext cx="8358246" cy="582594"/>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dirty="0" smtClean="0">
                <a:ln>
                  <a:noFill/>
                </a:ln>
                <a:solidFill>
                  <a:srgbClr val="00B050"/>
                </a:solidFill>
                <a:effectLst/>
                <a:uLnTx/>
                <a:uFillTx/>
                <a:latin typeface="+mj-lt"/>
                <a:ea typeface="+mj-ea"/>
                <a:cs typeface="+mj-cs"/>
              </a:rPr>
              <a:t>SMTP</a:t>
            </a:r>
            <a:endParaRPr kumimoji="0" lang="es-ES" sz="2800" b="0" i="0" u="none" strike="noStrike" kern="1200" cap="none" spc="0" normalizeH="0" baseline="0" noProof="0" dirty="0">
              <a:ln>
                <a:noFill/>
              </a:ln>
              <a:solidFill>
                <a:srgbClr val="00B050"/>
              </a:solidFill>
              <a:effectLst/>
              <a:uLnTx/>
              <a:uFillTx/>
              <a:latin typeface="+mj-lt"/>
              <a:ea typeface="+mj-ea"/>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857232"/>
            <a:ext cx="8358246" cy="582594"/>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dirty="0" smtClean="0">
                <a:ln>
                  <a:noFill/>
                </a:ln>
                <a:solidFill>
                  <a:srgbClr val="00B050"/>
                </a:solidFill>
                <a:effectLst/>
                <a:uLnTx/>
                <a:uFillTx/>
                <a:latin typeface="+mj-lt"/>
                <a:ea typeface="+mj-ea"/>
                <a:cs typeface="+mj-cs"/>
              </a:rPr>
              <a:t>Entrega a los usuarios finales</a:t>
            </a:r>
            <a:endParaRPr kumimoji="0" lang="es-ES" sz="2800" b="0" i="0" u="none" strike="noStrike" kern="1200" cap="none" spc="0" normalizeH="0" baseline="0" noProof="0" dirty="0">
              <a:ln>
                <a:noFill/>
              </a:ln>
              <a:solidFill>
                <a:srgbClr val="00B050"/>
              </a:solidFill>
              <a:effectLst/>
              <a:uLnTx/>
              <a:uFillTx/>
              <a:latin typeface="+mj-lt"/>
              <a:ea typeface="+mj-ea"/>
              <a:cs typeface="+mj-cs"/>
            </a:endParaRPr>
          </a:p>
        </p:txBody>
      </p:sp>
      <p:sp>
        <p:nvSpPr>
          <p:cNvPr id="8" name="7 Marcador de contenido"/>
          <p:cNvSpPr>
            <a:spLocks noGrp="1"/>
          </p:cNvSpPr>
          <p:nvPr>
            <p:ph idx="1"/>
          </p:nvPr>
        </p:nvSpPr>
        <p:spPr/>
        <p:txBody>
          <a:bodyPr/>
          <a:lstStyle/>
          <a:p>
            <a:r>
              <a:rPr lang="es-ES" dirty="0" smtClean="0"/>
              <a:t>Es necesario un mecanismo de almacenamiento de los mensajes mientras que los usuarios no consultan su correo.</a:t>
            </a:r>
          </a:p>
          <a:p>
            <a:r>
              <a:rPr lang="es-ES" dirty="0" smtClean="0"/>
              <a:t>Son necesarios protocolos de transferencia de los mensajes entre los buzones y los equipos de los usuarios:</a:t>
            </a:r>
          </a:p>
          <a:p>
            <a:pPr lvl="1"/>
            <a:r>
              <a:rPr lang="es-ES" dirty="0" smtClean="0"/>
              <a:t>POP3.</a:t>
            </a:r>
          </a:p>
          <a:p>
            <a:pPr lvl="1"/>
            <a:r>
              <a:rPr lang="es-ES" dirty="0" smtClean="0"/>
              <a:t>IMAP.</a:t>
            </a:r>
            <a:endParaRPr lang="es-E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Los Servicios de Correo Electrónico</a:t>
            </a:r>
            <a:endParaRPr lang="es-ES" sz="2800"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857232"/>
            <a:ext cx="8358246" cy="582594"/>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dirty="0" smtClean="0">
                <a:ln>
                  <a:noFill/>
                </a:ln>
                <a:solidFill>
                  <a:srgbClr val="00B050"/>
                </a:solidFill>
                <a:effectLst/>
                <a:uLnTx/>
                <a:uFillTx/>
                <a:latin typeface="+mj-lt"/>
                <a:ea typeface="+mj-ea"/>
                <a:cs typeface="+mj-cs"/>
              </a:rPr>
              <a:t>Seguridad y privacidad: PGP</a:t>
            </a:r>
            <a:endParaRPr kumimoji="0" lang="es-ES" sz="2800" b="0" i="0" u="none" strike="noStrike" kern="1200" cap="none" spc="0" normalizeH="0" baseline="0" noProof="0" dirty="0">
              <a:ln>
                <a:noFill/>
              </a:ln>
              <a:solidFill>
                <a:srgbClr val="00B050"/>
              </a:solidFill>
              <a:effectLst/>
              <a:uLnTx/>
              <a:uFillTx/>
              <a:latin typeface="+mj-lt"/>
              <a:ea typeface="+mj-ea"/>
              <a:cs typeface="+mj-cs"/>
            </a:endParaRPr>
          </a:p>
        </p:txBody>
      </p:sp>
      <p:pic>
        <p:nvPicPr>
          <p:cNvPr id="2050" name="Picture 2" descr="L:\Libros\GS_SRI\Figuras\rev1\Libro\2. JPG Color\Figura6.3.JPG"/>
          <p:cNvPicPr>
            <a:picLocks noGrp="1" noChangeAspect="1" noChangeArrowheads="1"/>
          </p:cNvPicPr>
          <p:nvPr>
            <p:ph idx="1"/>
          </p:nvPr>
        </p:nvPicPr>
        <p:blipFill>
          <a:blip r:embed="rId2" cstate="print"/>
          <a:srcRect/>
          <a:stretch>
            <a:fillRect/>
          </a:stretch>
        </p:blipFill>
        <p:spPr bwMode="auto">
          <a:xfrm>
            <a:off x="1036091" y="1600200"/>
            <a:ext cx="7071817" cy="4525963"/>
          </a:xfrm>
          <a:prstGeom prst="rect">
            <a:avLst/>
          </a:prstGeom>
          <a:noFill/>
        </p:spPr>
      </p:pic>
    </p:spTree>
  </p:cSld>
  <p:clrMapOvr>
    <a:masterClrMapping/>
  </p:clrMapOvr>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520</Words>
  <Application>Microsoft Office PowerPoint</Application>
  <PresentationFormat>Presentación en pantalla (4:3)</PresentationFormat>
  <Paragraphs>68</Paragraphs>
  <Slides>12</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12</vt:i4>
      </vt:variant>
    </vt:vector>
  </HeadingPairs>
  <TitlesOfParts>
    <vt:vector size="14" baseType="lpstr">
      <vt:lpstr>Tema de Office</vt:lpstr>
      <vt:lpstr>Documento de Microsoft Office Word</vt:lpstr>
      <vt:lpstr>Capítulo 6</vt:lpstr>
      <vt:lpstr>Los Servicios de Correo Electrónico</vt:lpstr>
      <vt:lpstr>Los Servicios de Correo Electrónico</vt:lpstr>
      <vt:lpstr>Los Servicios de Correo Electrónico</vt:lpstr>
      <vt:lpstr>Los Servicios de Correo Electrónico</vt:lpstr>
      <vt:lpstr>Los Servicios de Correo Electrónico</vt:lpstr>
      <vt:lpstr>Los Servicios de Correo Electrónico</vt:lpstr>
      <vt:lpstr>Los Servicios de Correo Electrónico</vt:lpstr>
      <vt:lpstr>Los Servicios de Correo Electrónico</vt:lpstr>
      <vt:lpstr>Los Servicios de Correo Electrónico</vt:lpstr>
      <vt:lpstr>Los Servicios de Correo Electrónico</vt:lpstr>
      <vt:lpstr>Los Servicios de Correo Electrónico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Capítulo 1</dc:title>
  <dc:creator>paco</dc:creator>
  <cp:lastModifiedBy>paco</cp:lastModifiedBy>
  <cp:revision>12</cp:revision>
  <dcterms:created xsi:type="dcterms:W3CDTF">2011-06-06T16:21:34Z</dcterms:created>
  <dcterms:modified xsi:type="dcterms:W3CDTF">2011-06-07T14:23:14Z</dcterms:modified>
</cp:coreProperties>
</file>